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6"/>
  </p:notesMasterIdLst>
  <p:sldIdLst>
    <p:sldId id="258" r:id="rId2"/>
    <p:sldId id="267" r:id="rId3"/>
    <p:sldId id="281" r:id="rId4"/>
    <p:sldId id="268" r:id="rId5"/>
    <p:sldId id="278" r:id="rId6"/>
    <p:sldId id="306" r:id="rId7"/>
    <p:sldId id="284" r:id="rId8"/>
    <p:sldId id="286" r:id="rId9"/>
    <p:sldId id="287" r:id="rId10"/>
    <p:sldId id="359" r:id="rId11"/>
    <p:sldId id="342" r:id="rId12"/>
    <p:sldId id="280" r:id="rId13"/>
    <p:sldId id="290" r:id="rId14"/>
    <p:sldId id="288" r:id="rId15"/>
    <p:sldId id="289" r:id="rId16"/>
    <p:sldId id="291" r:id="rId17"/>
    <p:sldId id="297" r:id="rId18"/>
    <p:sldId id="313" r:id="rId19"/>
    <p:sldId id="314" r:id="rId20"/>
    <p:sldId id="319" r:id="rId21"/>
    <p:sldId id="323" r:id="rId22"/>
    <p:sldId id="320" r:id="rId23"/>
    <p:sldId id="324" r:id="rId24"/>
    <p:sldId id="350" r:id="rId25"/>
    <p:sldId id="295" r:id="rId26"/>
    <p:sldId id="293" r:id="rId27"/>
    <p:sldId id="344" r:id="rId28"/>
    <p:sldId id="345" r:id="rId29"/>
    <p:sldId id="346" r:id="rId30"/>
    <p:sldId id="347" r:id="rId31"/>
    <p:sldId id="343" r:id="rId32"/>
    <p:sldId id="294" r:id="rId33"/>
    <p:sldId id="353" r:id="rId34"/>
    <p:sldId id="354" r:id="rId35"/>
    <p:sldId id="296" r:id="rId36"/>
    <p:sldId id="301" r:id="rId37"/>
    <p:sldId id="339" r:id="rId38"/>
    <p:sldId id="302" r:id="rId39"/>
    <p:sldId id="340" r:id="rId40"/>
    <p:sldId id="303" r:id="rId41"/>
    <p:sldId id="360" r:id="rId42"/>
    <p:sldId id="352" r:id="rId43"/>
    <p:sldId id="307" r:id="rId44"/>
    <p:sldId id="299" r:id="rId45"/>
    <p:sldId id="356" r:id="rId46"/>
    <p:sldId id="309" r:id="rId47"/>
    <p:sldId id="308" r:id="rId48"/>
    <p:sldId id="305" r:id="rId49"/>
    <p:sldId id="358" r:id="rId50"/>
    <p:sldId id="357" r:id="rId51"/>
    <p:sldId id="304" r:id="rId52"/>
    <p:sldId id="349" r:id="rId53"/>
    <p:sldId id="348" r:id="rId54"/>
    <p:sldId id="300" r:id="rId5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37A8DB3-A1F6-446F-93CB-AEB54E804456}">
          <p14:sldIdLst>
            <p14:sldId id="258"/>
            <p14:sldId id="267"/>
          </p14:sldIdLst>
        </p14:section>
        <p14:section name="Service Overview" id="{C6DF1E66-EBB2-44A2-8738-FD5FBB7F9956}">
          <p14:sldIdLst>
            <p14:sldId id="281"/>
            <p14:sldId id="268"/>
            <p14:sldId id="278"/>
          </p14:sldIdLst>
        </p14:section>
        <p14:section name="What is ECS?" id="{8AEA1DF3-AECD-4632-9AB9-357F3F3C6859}">
          <p14:sldIdLst>
            <p14:sldId id="306"/>
            <p14:sldId id="284"/>
            <p14:sldId id="286"/>
            <p14:sldId id="287"/>
            <p14:sldId id="359"/>
            <p14:sldId id="342"/>
            <p14:sldId id="280"/>
          </p14:sldIdLst>
        </p14:section>
        <p14:section name="Architecture &amp; Infrastructure" id="{0542DE5B-CB11-484D-BBD6-6997635DF09B}">
          <p14:sldIdLst>
            <p14:sldId id="290"/>
            <p14:sldId id="288"/>
            <p14:sldId id="289"/>
            <p14:sldId id="291"/>
          </p14:sldIdLst>
        </p14:section>
        <p14:section name="Clients" id="{A5A0F00C-92E7-40C6-BCAD-847A936F0C6F}">
          <p14:sldIdLst>
            <p14:sldId id="297"/>
            <p14:sldId id="313"/>
            <p14:sldId id="314"/>
            <p14:sldId id="319"/>
            <p14:sldId id="323"/>
            <p14:sldId id="320"/>
            <p14:sldId id="324"/>
            <p14:sldId id="350"/>
          </p14:sldIdLst>
        </p14:section>
        <p14:section name="Configuration" id="{E33FCEAE-66C9-4881-A35A-107E1AB008F6}">
          <p14:sldIdLst>
            <p14:sldId id="295"/>
            <p14:sldId id="293"/>
            <p14:sldId id="344"/>
            <p14:sldId id="345"/>
            <p14:sldId id="346"/>
            <p14:sldId id="347"/>
            <p14:sldId id="343"/>
            <p14:sldId id="294"/>
            <p14:sldId id="353"/>
            <p14:sldId id="354"/>
            <p14:sldId id="296"/>
            <p14:sldId id="301"/>
            <p14:sldId id="339"/>
            <p14:sldId id="302"/>
            <p14:sldId id="340"/>
            <p14:sldId id="303"/>
            <p14:sldId id="360"/>
            <p14:sldId id="352"/>
          </p14:sldIdLst>
        </p14:section>
        <p14:section name="Security" id="{AA7004FE-3534-4535-959B-EF0B6C7FA6A3}">
          <p14:sldIdLst>
            <p14:sldId id="307"/>
            <p14:sldId id="299"/>
            <p14:sldId id="356"/>
            <p14:sldId id="309"/>
            <p14:sldId id="308"/>
            <p14:sldId id="305"/>
            <p14:sldId id="358"/>
            <p14:sldId id="357"/>
            <p14:sldId id="304"/>
          </p14:sldIdLst>
        </p14:section>
        <p14:section name="Conclusion" id="{227B7186-3EE7-403C-BD33-EE5CE765A488}">
          <p14:sldIdLst>
            <p14:sldId id="349"/>
            <p14:sldId id="348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Grant" initials="SSG" lastIdx="2" clrIdx="0">
    <p:extLst>
      <p:ext uri="{19B8F6BF-5375-455C-9EA6-DF929625EA0E}">
        <p15:presenceInfo xmlns:p15="http://schemas.microsoft.com/office/powerpoint/2012/main" userId="Sharon Grant" providerId="None"/>
      </p:ext>
    </p:extLst>
  </p:cmAuthor>
  <p:cmAuthor id="2" name="Phillip Jones" initials="PJ" lastIdx="6" clrIdx="1">
    <p:extLst>
      <p:ext uri="{19B8F6BF-5375-455C-9EA6-DF929625EA0E}">
        <p15:presenceInfo xmlns:p15="http://schemas.microsoft.com/office/powerpoint/2012/main" userId="S-1-5-21-1609706756-2520285174-1494190528-6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87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FDF2B-1E63-4840-B836-E3096CF478A2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59C078-069C-4822-8FC8-F86CFB7CDA6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Enterprise Content Services</a:t>
          </a:r>
          <a:endParaRPr lang="en-US" sz="1400" dirty="0"/>
        </a:p>
      </dgm:t>
    </dgm:pt>
    <dgm:pt modelId="{A1A8AEC3-9456-4BDB-B8C2-630BF8FA9CE5}" type="parTrans" cxnId="{34E3ECFE-C9D0-4232-A1A9-E4154C8D5A33}">
      <dgm:prSet/>
      <dgm:spPr/>
      <dgm:t>
        <a:bodyPr/>
        <a:lstStyle/>
        <a:p>
          <a:endParaRPr lang="en-US" sz="2800"/>
        </a:p>
      </dgm:t>
    </dgm:pt>
    <dgm:pt modelId="{93B3D83B-DE5C-4C33-AB78-F4859D32E637}" type="sibTrans" cxnId="{34E3ECFE-C9D0-4232-A1A9-E4154C8D5A33}">
      <dgm:prSet/>
      <dgm:spPr/>
      <dgm:t>
        <a:bodyPr/>
        <a:lstStyle/>
        <a:p>
          <a:endParaRPr lang="en-US" sz="2800"/>
        </a:p>
      </dgm:t>
    </dgm:pt>
    <dgm:pt modelId="{2968C44C-753A-41F6-B670-132B66B2F60B}">
      <dgm:prSet phldrT="[Text]" custT="1"/>
      <dgm:spPr/>
      <dgm:t>
        <a:bodyPr/>
        <a:lstStyle/>
        <a:p>
          <a:r>
            <a:rPr lang="en-US" sz="1200" b="1" cap="all" baseline="0" dirty="0" smtClean="0"/>
            <a:t>Student</a:t>
          </a:r>
          <a:endParaRPr lang="en-US" sz="1200" b="1" cap="all" baseline="0" dirty="0"/>
        </a:p>
      </dgm:t>
    </dgm:pt>
    <dgm:pt modelId="{A2E0B93A-23AF-4118-843E-00D08483FD88}" type="parTrans" cxnId="{616E56DD-E129-4E9F-AAB8-F8CBD48CC2F5}">
      <dgm:prSet/>
      <dgm:spPr/>
      <dgm:t>
        <a:bodyPr/>
        <a:lstStyle/>
        <a:p>
          <a:endParaRPr lang="en-US" sz="2800"/>
        </a:p>
      </dgm:t>
    </dgm:pt>
    <dgm:pt modelId="{2BD96234-7B32-443C-813E-D3643A9FA156}" type="sibTrans" cxnId="{616E56DD-E129-4E9F-AAB8-F8CBD48CC2F5}">
      <dgm:prSet/>
      <dgm:spPr/>
      <dgm:t>
        <a:bodyPr/>
        <a:lstStyle/>
        <a:p>
          <a:endParaRPr lang="en-US" sz="2800"/>
        </a:p>
      </dgm:t>
    </dgm:pt>
    <dgm:pt modelId="{0358EA1A-672A-4D40-A11B-89798A18BED4}">
      <dgm:prSet phldrT="[Text]" custT="1"/>
      <dgm:spPr/>
      <dgm:t>
        <a:bodyPr/>
        <a:lstStyle/>
        <a:p>
          <a:r>
            <a:rPr lang="en-US" sz="1200" b="1" cap="all" baseline="0" dirty="0" smtClean="0"/>
            <a:t>Finance</a:t>
          </a:r>
          <a:endParaRPr lang="en-US" sz="1200" b="1" cap="all" baseline="0" dirty="0"/>
        </a:p>
      </dgm:t>
    </dgm:pt>
    <dgm:pt modelId="{AC235A66-953B-48D1-BAD5-E453ADD4237A}" type="parTrans" cxnId="{2F2BEC06-9E00-4D49-9297-B2D63F1942DC}">
      <dgm:prSet/>
      <dgm:spPr/>
      <dgm:t>
        <a:bodyPr/>
        <a:lstStyle/>
        <a:p>
          <a:endParaRPr lang="en-US" sz="2800"/>
        </a:p>
      </dgm:t>
    </dgm:pt>
    <dgm:pt modelId="{1E6C9BAE-D414-41C6-B23C-EE1FAEAA1004}" type="sibTrans" cxnId="{2F2BEC06-9E00-4D49-9297-B2D63F1942DC}">
      <dgm:prSet/>
      <dgm:spPr/>
      <dgm:t>
        <a:bodyPr/>
        <a:lstStyle/>
        <a:p>
          <a:endParaRPr lang="en-US" sz="2800"/>
        </a:p>
      </dgm:t>
    </dgm:pt>
    <dgm:pt modelId="{36C807D1-665D-4E19-A859-4BC6099B1DCD}">
      <dgm:prSet phldrT="[Text]" custT="1"/>
      <dgm:spPr/>
      <dgm:t>
        <a:bodyPr/>
        <a:lstStyle/>
        <a:p>
          <a:r>
            <a:rPr lang="en-US" sz="1200" b="1" dirty="0" smtClean="0"/>
            <a:t>HCM</a:t>
          </a:r>
          <a:endParaRPr lang="en-US" sz="1200" b="1" dirty="0"/>
        </a:p>
      </dgm:t>
    </dgm:pt>
    <dgm:pt modelId="{1B2CF449-D159-46AE-8E9C-1F0BA6A0422D}" type="parTrans" cxnId="{64CF121A-AA98-44B1-9B89-38458A187A0D}">
      <dgm:prSet/>
      <dgm:spPr/>
      <dgm:t>
        <a:bodyPr/>
        <a:lstStyle/>
        <a:p>
          <a:endParaRPr lang="en-US" sz="2800"/>
        </a:p>
      </dgm:t>
    </dgm:pt>
    <dgm:pt modelId="{F5B24649-03C2-4D35-BEED-CBB044376236}" type="sibTrans" cxnId="{64CF121A-AA98-44B1-9B89-38458A187A0D}">
      <dgm:prSet/>
      <dgm:spPr/>
      <dgm:t>
        <a:bodyPr/>
        <a:lstStyle/>
        <a:p>
          <a:endParaRPr lang="en-US" sz="2800"/>
        </a:p>
      </dgm:t>
    </dgm:pt>
    <dgm:pt modelId="{DB0CC744-5225-4ACB-9B66-61D7975D82BD}">
      <dgm:prSet custT="1"/>
      <dgm:spPr/>
      <dgm:t>
        <a:bodyPr/>
        <a:lstStyle/>
        <a:p>
          <a:r>
            <a:rPr lang="en-US" sz="1050" dirty="0" smtClean="0"/>
            <a:t>Application Processing</a:t>
          </a:r>
          <a:endParaRPr lang="en-US" sz="1050" dirty="0"/>
        </a:p>
      </dgm:t>
    </dgm:pt>
    <dgm:pt modelId="{FF03434E-92C6-432E-834E-D2ECDE6016F1}" type="parTrans" cxnId="{69A01585-56F2-43E9-80D5-DF28A7F0A4F2}">
      <dgm:prSet/>
      <dgm:spPr/>
      <dgm:t>
        <a:bodyPr/>
        <a:lstStyle/>
        <a:p>
          <a:endParaRPr lang="en-US" sz="2800"/>
        </a:p>
      </dgm:t>
    </dgm:pt>
    <dgm:pt modelId="{9E7F20AC-34FD-4BE6-BBF5-4E419523921F}" type="sibTrans" cxnId="{69A01585-56F2-43E9-80D5-DF28A7F0A4F2}">
      <dgm:prSet/>
      <dgm:spPr/>
      <dgm:t>
        <a:bodyPr/>
        <a:lstStyle/>
        <a:p>
          <a:endParaRPr lang="en-US" sz="2800"/>
        </a:p>
      </dgm:t>
    </dgm:pt>
    <dgm:pt modelId="{C2D374B2-A54D-4286-9B2C-BE17C5C9B31C}">
      <dgm:prSet custT="1"/>
      <dgm:spPr/>
      <dgm:t>
        <a:bodyPr/>
        <a:lstStyle/>
        <a:p>
          <a:r>
            <a:rPr lang="en-US" sz="1050" dirty="0" smtClean="0"/>
            <a:t>FOPPS</a:t>
          </a:r>
          <a:endParaRPr lang="en-US" sz="1050" dirty="0"/>
        </a:p>
      </dgm:t>
    </dgm:pt>
    <dgm:pt modelId="{15DE1399-6861-428B-BC60-A41C8E4CDB06}" type="parTrans" cxnId="{B19E34C3-50B9-493A-AC66-DF8E4B24FBE9}">
      <dgm:prSet/>
      <dgm:spPr/>
      <dgm:t>
        <a:bodyPr/>
        <a:lstStyle/>
        <a:p>
          <a:endParaRPr lang="en-US" sz="2800"/>
        </a:p>
      </dgm:t>
    </dgm:pt>
    <dgm:pt modelId="{B34CD645-2811-4AA3-B7B7-3F6DCD84A1F4}" type="sibTrans" cxnId="{B19E34C3-50B9-493A-AC66-DF8E4B24FBE9}">
      <dgm:prSet/>
      <dgm:spPr/>
      <dgm:t>
        <a:bodyPr/>
        <a:lstStyle/>
        <a:p>
          <a:endParaRPr lang="en-US" sz="2800"/>
        </a:p>
      </dgm:t>
    </dgm:pt>
    <dgm:pt modelId="{BBA2AE8C-736C-4534-BC00-AB4C17B4D107}">
      <dgm:prSet custT="1"/>
      <dgm:spPr/>
      <dgm:t>
        <a:bodyPr/>
        <a:lstStyle/>
        <a:p>
          <a:r>
            <a:rPr lang="en-US" sz="1050" dirty="0" smtClean="0"/>
            <a:t>Employee Data</a:t>
          </a:r>
          <a:endParaRPr lang="en-US" sz="1050" dirty="0"/>
        </a:p>
      </dgm:t>
    </dgm:pt>
    <dgm:pt modelId="{0C8C8234-1638-445C-9037-FD3A1308872A}" type="parTrans" cxnId="{BBE1D15F-2CA4-41D1-8DEB-8C954B699E23}">
      <dgm:prSet/>
      <dgm:spPr/>
      <dgm:t>
        <a:bodyPr/>
        <a:lstStyle/>
        <a:p>
          <a:endParaRPr lang="en-US" sz="2800"/>
        </a:p>
      </dgm:t>
    </dgm:pt>
    <dgm:pt modelId="{54F8B983-52C0-4503-A1C3-392BAAEB7C0D}" type="sibTrans" cxnId="{BBE1D15F-2CA4-41D1-8DEB-8C954B699E23}">
      <dgm:prSet/>
      <dgm:spPr/>
      <dgm:t>
        <a:bodyPr/>
        <a:lstStyle/>
        <a:p>
          <a:endParaRPr lang="en-US" sz="2800"/>
        </a:p>
      </dgm:t>
    </dgm:pt>
    <dgm:pt modelId="{0214F41D-84A0-4F04-9488-D85A3C5D911E}">
      <dgm:prSet custT="1"/>
      <dgm:spPr/>
      <dgm:t>
        <a:bodyPr/>
        <a:lstStyle/>
        <a:p>
          <a:r>
            <a:rPr lang="en-US" sz="1050" dirty="0" smtClean="0"/>
            <a:t>Student Data</a:t>
          </a:r>
          <a:endParaRPr lang="en-US" sz="1050" dirty="0"/>
        </a:p>
      </dgm:t>
    </dgm:pt>
    <dgm:pt modelId="{2C0C25D4-BEDE-44EB-B668-A0C21678B3E4}" type="parTrans" cxnId="{BF72A362-6E97-425B-B620-1BEF75E9A4EA}">
      <dgm:prSet/>
      <dgm:spPr/>
      <dgm:t>
        <a:bodyPr/>
        <a:lstStyle/>
        <a:p>
          <a:endParaRPr lang="en-US" sz="2800"/>
        </a:p>
      </dgm:t>
    </dgm:pt>
    <dgm:pt modelId="{4B9F6B26-A65E-4CBA-B224-9DDDE31751A8}" type="sibTrans" cxnId="{BF72A362-6E97-425B-B620-1BEF75E9A4EA}">
      <dgm:prSet/>
      <dgm:spPr/>
      <dgm:t>
        <a:bodyPr/>
        <a:lstStyle/>
        <a:p>
          <a:endParaRPr lang="en-US" sz="2800"/>
        </a:p>
      </dgm:t>
    </dgm:pt>
    <dgm:pt modelId="{016C49E6-D6E9-4606-98BC-AF235EF1DC8B}">
      <dgm:prSet custT="1"/>
      <dgm:spPr/>
      <dgm:t>
        <a:bodyPr/>
        <a:lstStyle/>
        <a:p>
          <a:r>
            <a:rPr lang="en-US" sz="1050" dirty="0" smtClean="0"/>
            <a:t>Journal Entries</a:t>
          </a:r>
          <a:endParaRPr lang="en-US" sz="1050" dirty="0"/>
        </a:p>
      </dgm:t>
    </dgm:pt>
    <dgm:pt modelId="{970B2F2A-3896-4C8C-AA36-AC01A2490FA6}" type="parTrans" cxnId="{A2DD0810-2160-41F0-A8BD-BAF96AAB5F28}">
      <dgm:prSet/>
      <dgm:spPr/>
      <dgm:t>
        <a:bodyPr/>
        <a:lstStyle/>
        <a:p>
          <a:endParaRPr lang="en-US" sz="2800"/>
        </a:p>
      </dgm:t>
    </dgm:pt>
    <dgm:pt modelId="{68306FB6-A2C4-473D-8954-5D929DA18F95}" type="sibTrans" cxnId="{A2DD0810-2160-41F0-A8BD-BAF96AAB5F28}">
      <dgm:prSet/>
      <dgm:spPr/>
      <dgm:t>
        <a:bodyPr/>
        <a:lstStyle/>
        <a:p>
          <a:endParaRPr lang="en-US" sz="2800"/>
        </a:p>
      </dgm:t>
    </dgm:pt>
    <dgm:pt modelId="{37146A87-A07C-4A4F-9B70-9281FAA26F5E}">
      <dgm:prSet phldrT="[Text]"/>
      <dgm:spPr/>
      <dgm:t>
        <a:bodyPr/>
        <a:lstStyle/>
        <a:p>
          <a:endParaRPr lang="en-US" sz="2800" dirty="0"/>
        </a:p>
      </dgm:t>
    </dgm:pt>
    <dgm:pt modelId="{330CB89F-28F1-43AB-92FE-82681FACDC68}" type="sibTrans" cxnId="{C6A88F8E-B30D-4D19-9820-B143FB4989AF}">
      <dgm:prSet/>
      <dgm:spPr/>
      <dgm:t>
        <a:bodyPr/>
        <a:lstStyle/>
        <a:p>
          <a:endParaRPr lang="en-US" sz="2800"/>
        </a:p>
      </dgm:t>
    </dgm:pt>
    <dgm:pt modelId="{D8D95EEA-BFBC-48AB-A8BB-F400CC311B7C}" type="parTrans" cxnId="{C6A88F8E-B30D-4D19-9820-B143FB4989AF}">
      <dgm:prSet/>
      <dgm:spPr/>
      <dgm:t>
        <a:bodyPr/>
        <a:lstStyle/>
        <a:p>
          <a:endParaRPr lang="en-US" sz="2800"/>
        </a:p>
      </dgm:t>
    </dgm:pt>
    <dgm:pt modelId="{36C95CFF-A4E5-4BF7-8E59-3A021F14EC51}">
      <dgm:prSet/>
      <dgm:spPr/>
      <dgm:t>
        <a:bodyPr/>
        <a:lstStyle/>
        <a:p>
          <a:endParaRPr lang="en-US" sz="2800" dirty="0"/>
        </a:p>
      </dgm:t>
    </dgm:pt>
    <dgm:pt modelId="{28CD73B7-0B01-4C51-89E1-FE0102388BA8}" type="sibTrans" cxnId="{F9034FDD-A22E-49B0-BCF7-6FBC698271BE}">
      <dgm:prSet/>
      <dgm:spPr/>
      <dgm:t>
        <a:bodyPr/>
        <a:lstStyle/>
        <a:p>
          <a:endParaRPr lang="en-US" sz="2800"/>
        </a:p>
      </dgm:t>
    </dgm:pt>
    <dgm:pt modelId="{A0B84714-7565-4B72-99C3-9D2E671E75EF}" type="parTrans" cxnId="{F9034FDD-A22E-49B0-BCF7-6FBC698271BE}">
      <dgm:prSet/>
      <dgm:spPr/>
      <dgm:t>
        <a:bodyPr/>
        <a:lstStyle/>
        <a:p>
          <a:endParaRPr lang="en-US" sz="2800"/>
        </a:p>
      </dgm:t>
    </dgm:pt>
    <dgm:pt modelId="{2C56DCCA-131F-44A7-A807-BA555D0E0A1A}">
      <dgm:prSet/>
      <dgm:spPr/>
      <dgm:t>
        <a:bodyPr/>
        <a:lstStyle/>
        <a:p>
          <a:endParaRPr lang="en-US" sz="2800" dirty="0"/>
        </a:p>
      </dgm:t>
    </dgm:pt>
    <dgm:pt modelId="{5D63A29B-2D87-4D74-A847-9F9D6D49ED5F}" type="sibTrans" cxnId="{1B962EE5-622F-4F3C-9F25-A13884A6F859}">
      <dgm:prSet/>
      <dgm:spPr/>
      <dgm:t>
        <a:bodyPr/>
        <a:lstStyle/>
        <a:p>
          <a:endParaRPr lang="en-US" sz="2800"/>
        </a:p>
      </dgm:t>
    </dgm:pt>
    <dgm:pt modelId="{1A2DBAD0-6D38-4195-AC85-CE06D0ECE595}" type="parTrans" cxnId="{1B962EE5-622F-4F3C-9F25-A13884A6F859}">
      <dgm:prSet/>
      <dgm:spPr/>
      <dgm:t>
        <a:bodyPr/>
        <a:lstStyle/>
        <a:p>
          <a:endParaRPr lang="en-US" sz="2800"/>
        </a:p>
      </dgm:t>
    </dgm:pt>
    <dgm:pt modelId="{065994A0-7AA1-4CAE-9542-8610CBE273E5}">
      <dgm:prSet/>
      <dgm:spPr/>
      <dgm:t>
        <a:bodyPr/>
        <a:lstStyle/>
        <a:p>
          <a:endParaRPr lang="en-US" sz="2800" dirty="0"/>
        </a:p>
      </dgm:t>
    </dgm:pt>
    <dgm:pt modelId="{8F3481C2-10D1-4AAE-B056-AE6E918708C2}" type="sibTrans" cxnId="{EAED5A37-9613-4EF6-B4B5-444458A48668}">
      <dgm:prSet/>
      <dgm:spPr/>
      <dgm:t>
        <a:bodyPr/>
        <a:lstStyle/>
        <a:p>
          <a:endParaRPr lang="en-US" sz="2800"/>
        </a:p>
      </dgm:t>
    </dgm:pt>
    <dgm:pt modelId="{B5BEA530-8EBE-4AE4-B223-DCCC58F542F2}" type="parTrans" cxnId="{EAED5A37-9613-4EF6-B4B5-444458A48668}">
      <dgm:prSet/>
      <dgm:spPr/>
      <dgm:t>
        <a:bodyPr/>
        <a:lstStyle/>
        <a:p>
          <a:endParaRPr lang="en-US" sz="2800"/>
        </a:p>
      </dgm:t>
    </dgm:pt>
    <dgm:pt modelId="{6E16E306-DF9F-45FF-BE74-39A0564E04D1}">
      <dgm:prSet custT="1"/>
      <dgm:spPr/>
      <dgm:t>
        <a:bodyPr/>
        <a:lstStyle/>
        <a:p>
          <a:r>
            <a:rPr lang="en-US" sz="1200" b="1" cap="all" baseline="0" dirty="0" smtClean="0"/>
            <a:t>Security</a:t>
          </a:r>
          <a:endParaRPr lang="en-US" sz="1200" b="1" cap="all" baseline="0" dirty="0"/>
        </a:p>
      </dgm:t>
    </dgm:pt>
    <dgm:pt modelId="{77E6ACA2-69AD-4F50-9A1B-790331FE4B91}" type="parTrans" cxnId="{EC968CE6-1DA1-4C0E-9C22-E971C463CE72}">
      <dgm:prSet/>
      <dgm:spPr/>
      <dgm:t>
        <a:bodyPr/>
        <a:lstStyle/>
        <a:p>
          <a:endParaRPr lang="en-US" sz="2800"/>
        </a:p>
      </dgm:t>
    </dgm:pt>
    <dgm:pt modelId="{6AED0B97-C2C4-4D6E-A635-ADCE5744BD4E}" type="sibTrans" cxnId="{EC968CE6-1DA1-4C0E-9C22-E971C463CE72}">
      <dgm:prSet/>
      <dgm:spPr/>
      <dgm:t>
        <a:bodyPr/>
        <a:lstStyle/>
        <a:p>
          <a:endParaRPr lang="en-US" sz="2800"/>
        </a:p>
      </dgm:t>
    </dgm:pt>
    <dgm:pt modelId="{FDAC7434-9332-439E-A3EF-1C681AA14271}">
      <dgm:prSet custT="1"/>
      <dgm:spPr/>
      <dgm:t>
        <a:bodyPr/>
        <a:lstStyle/>
        <a:p>
          <a:r>
            <a:rPr lang="en-US" sz="1050" dirty="0" smtClean="0"/>
            <a:t>Access requests</a:t>
          </a:r>
          <a:endParaRPr lang="en-US" sz="1050" dirty="0"/>
        </a:p>
      </dgm:t>
    </dgm:pt>
    <dgm:pt modelId="{1A3A8903-7A54-4512-A027-2D618411244E}" type="parTrans" cxnId="{93EF11E5-E2C3-456B-867B-5689A49A6E81}">
      <dgm:prSet/>
      <dgm:spPr/>
      <dgm:t>
        <a:bodyPr/>
        <a:lstStyle/>
        <a:p>
          <a:endParaRPr lang="en-US" sz="2800"/>
        </a:p>
      </dgm:t>
    </dgm:pt>
    <dgm:pt modelId="{8F707964-2048-401D-A53C-84B0069ACFE1}" type="sibTrans" cxnId="{93EF11E5-E2C3-456B-867B-5689A49A6E81}">
      <dgm:prSet/>
      <dgm:spPr/>
      <dgm:t>
        <a:bodyPr/>
        <a:lstStyle/>
        <a:p>
          <a:endParaRPr lang="en-US" sz="2800"/>
        </a:p>
      </dgm:t>
    </dgm:pt>
    <dgm:pt modelId="{7A14958B-9803-4A39-A978-0B613374A1FC}">
      <dgm:prSet custT="1"/>
      <dgm:spPr/>
      <dgm:t>
        <a:bodyPr/>
        <a:lstStyle/>
        <a:p>
          <a:r>
            <a:rPr lang="en-US" sz="1200" b="1" cap="all" baseline="0" dirty="0" smtClean="0"/>
            <a:t>Advancement</a:t>
          </a:r>
          <a:endParaRPr lang="en-US" sz="1200" b="1" cap="all" baseline="0" dirty="0"/>
        </a:p>
      </dgm:t>
    </dgm:pt>
    <dgm:pt modelId="{911E4A52-DC4E-43ED-B560-7E18BD17C64B}" type="parTrans" cxnId="{70C4C04B-F07F-4CF0-AB3D-ED535B874266}">
      <dgm:prSet/>
      <dgm:spPr/>
      <dgm:t>
        <a:bodyPr/>
        <a:lstStyle/>
        <a:p>
          <a:endParaRPr lang="en-US" sz="2800"/>
        </a:p>
      </dgm:t>
    </dgm:pt>
    <dgm:pt modelId="{ED02DF33-59F8-4EAD-B511-4F38FB879E75}" type="sibTrans" cxnId="{70C4C04B-F07F-4CF0-AB3D-ED535B874266}">
      <dgm:prSet/>
      <dgm:spPr/>
      <dgm:t>
        <a:bodyPr/>
        <a:lstStyle/>
        <a:p>
          <a:endParaRPr lang="en-US" sz="2800"/>
        </a:p>
      </dgm:t>
    </dgm:pt>
    <dgm:pt modelId="{9E7D3ED3-73BC-4107-9E3F-0777063F33C9}">
      <dgm:prSet custT="1"/>
      <dgm:spPr/>
      <dgm:t>
        <a:bodyPr/>
        <a:lstStyle/>
        <a:p>
          <a:r>
            <a:rPr lang="en-US" sz="1050" dirty="0" smtClean="0"/>
            <a:t>Gift Processing</a:t>
          </a:r>
          <a:endParaRPr lang="en-US" sz="1050" dirty="0"/>
        </a:p>
      </dgm:t>
    </dgm:pt>
    <dgm:pt modelId="{5EA1C06E-2FB1-4EE9-A751-85FFBC099AF6}" type="parTrans" cxnId="{32A9DC9B-2013-4D71-BB93-E2E8C4104F2E}">
      <dgm:prSet/>
      <dgm:spPr/>
      <dgm:t>
        <a:bodyPr/>
        <a:lstStyle/>
        <a:p>
          <a:endParaRPr lang="en-US" sz="2800"/>
        </a:p>
      </dgm:t>
    </dgm:pt>
    <dgm:pt modelId="{6F5014F9-E7E1-4D5F-9EAB-5DF7D776F464}" type="sibTrans" cxnId="{32A9DC9B-2013-4D71-BB93-E2E8C4104F2E}">
      <dgm:prSet/>
      <dgm:spPr/>
      <dgm:t>
        <a:bodyPr/>
        <a:lstStyle/>
        <a:p>
          <a:endParaRPr lang="en-US" sz="2800"/>
        </a:p>
      </dgm:t>
    </dgm:pt>
    <dgm:pt modelId="{BB7F3980-1FA2-4FD9-9EA8-8419FE9B6741}">
      <dgm:prSet custT="1"/>
      <dgm:spPr/>
      <dgm:t>
        <a:bodyPr/>
        <a:lstStyle/>
        <a:p>
          <a:r>
            <a:rPr lang="en-US" sz="1200" b="1" cap="all" baseline="0" dirty="0" smtClean="0"/>
            <a:t>Research</a:t>
          </a:r>
          <a:endParaRPr lang="en-US" sz="1200" b="1" cap="all" baseline="0" dirty="0"/>
        </a:p>
      </dgm:t>
    </dgm:pt>
    <dgm:pt modelId="{E9B90016-F0CC-4703-8E9B-ED5B16EBF6EC}" type="parTrans" cxnId="{65FEEA8B-495A-4B26-9689-A87BDAD66D78}">
      <dgm:prSet/>
      <dgm:spPr/>
      <dgm:t>
        <a:bodyPr/>
        <a:lstStyle/>
        <a:p>
          <a:endParaRPr lang="en-US" sz="2800"/>
        </a:p>
      </dgm:t>
    </dgm:pt>
    <dgm:pt modelId="{28066E1D-5F5C-4E12-8251-DFB6C0CADB2D}" type="sibTrans" cxnId="{65FEEA8B-495A-4B26-9689-A87BDAD66D78}">
      <dgm:prSet/>
      <dgm:spPr/>
      <dgm:t>
        <a:bodyPr/>
        <a:lstStyle/>
        <a:p>
          <a:endParaRPr lang="en-US" sz="2800"/>
        </a:p>
      </dgm:t>
    </dgm:pt>
    <dgm:pt modelId="{923705BB-7925-43E8-8EBF-5136635134CF}">
      <dgm:prSet custT="1"/>
      <dgm:spPr/>
      <dgm:t>
        <a:bodyPr/>
        <a:lstStyle/>
        <a:p>
          <a:r>
            <a:rPr lang="en-US" sz="1050" dirty="0" smtClean="0"/>
            <a:t>Capital Equipment</a:t>
          </a:r>
          <a:endParaRPr lang="en-US" sz="1050" dirty="0"/>
        </a:p>
      </dgm:t>
    </dgm:pt>
    <dgm:pt modelId="{947BF903-6C3D-48DF-8DB1-80B54E3A32CD}" type="parTrans" cxnId="{279F0E5C-A2B5-41B9-8F6F-E20BD65B44F6}">
      <dgm:prSet/>
      <dgm:spPr/>
      <dgm:t>
        <a:bodyPr/>
        <a:lstStyle/>
        <a:p>
          <a:endParaRPr lang="en-US" sz="2800"/>
        </a:p>
      </dgm:t>
    </dgm:pt>
    <dgm:pt modelId="{540E2ECE-1DCF-4927-8440-2F79CD19DBB0}" type="sibTrans" cxnId="{279F0E5C-A2B5-41B9-8F6F-E20BD65B44F6}">
      <dgm:prSet/>
      <dgm:spPr/>
      <dgm:t>
        <a:bodyPr/>
        <a:lstStyle/>
        <a:p>
          <a:endParaRPr lang="en-US" sz="2800"/>
        </a:p>
      </dgm:t>
    </dgm:pt>
    <dgm:pt modelId="{2C1BC82D-5603-4227-957C-A9CBFF0D2944}">
      <dgm:prSet custT="1"/>
      <dgm:spPr/>
      <dgm:t>
        <a:bodyPr/>
        <a:lstStyle/>
        <a:p>
          <a:r>
            <a:rPr lang="en-US" sz="1050" smtClean="0"/>
            <a:t>Contracts</a:t>
          </a:r>
          <a:endParaRPr lang="en-US" sz="1050" dirty="0"/>
        </a:p>
      </dgm:t>
    </dgm:pt>
    <dgm:pt modelId="{256D671E-AF56-444C-8EE6-3EE8EC43A5C5}" type="parTrans" cxnId="{E01C5410-4C4B-4DAD-A2CE-E2F6DDFC0AD9}">
      <dgm:prSet/>
      <dgm:spPr/>
      <dgm:t>
        <a:bodyPr/>
        <a:lstStyle/>
        <a:p>
          <a:endParaRPr lang="en-US" sz="2800"/>
        </a:p>
      </dgm:t>
    </dgm:pt>
    <dgm:pt modelId="{97B46202-19A4-4357-92A2-FB5103F72BC5}" type="sibTrans" cxnId="{E01C5410-4C4B-4DAD-A2CE-E2F6DDFC0AD9}">
      <dgm:prSet/>
      <dgm:spPr/>
      <dgm:t>
        <a:bodyPr/>
        <a:lstStyle/>
        <a:p>
          <a:endParaRPr lang="en-US" sz="2800"/>
        </a:p>
      </dgm:t>
    </dgm:pt>
    <dgm:pt modelId="{6F7AD832-C336-4837-9F90-04587E3BE470}">
      <dgm:prSet custT="1"/>
      <dgm:spPr/>
      <dgm:t>
        <a:bodyPr/>
        <a:lstStyle/>
        <a:p>
          <a:r>
            <a:rPr lang="en-US" sz="1050" dirty="0" smtClean="0"/>
            <a:t>Benefits Processing</a:t>
          </a:r>
          <a:endParaRPr lang="en-US" sz="1050" dirty="0"/>
        </a:p>
      </dgm:t>
    </dgm:pt>
    <dgm:pt modelId="{4007F239-5216-4A23-9D4B-CCBDBBA6BFEE}" type="parTrans" cxnId="{C91B666E-4DA0-40E0-9590-971183AB34ED}">
      <dgm:prSet/>
      <dgm:spPr/>
      <dgm:t>
        <a:bodyPr/>
        <a:lstStyle/>
        <a:p>
          <a:endParaRPr lang="en-US" sz="2800"/>
        </a:p>
      </dgm:t>
    </dgm:pt>
    <dgm:pt modelId="{F4F497F4-D54A-4A26-B124-6079AC2DA581}" type="sibTrans" cxnId="{C91B666E-4DA0-40E0-9590-971183AB34ED}">
      <dgm:prSet/>
      <dgm:spPr/>
      <dgm:t>
        <a:bodyPr/>
        <a:lstStyle/>
        <a:p>
          <a:endParaRPr lang="en-US" sz="2800"/>
        </a:p>
      </dgm:t>
    </dgm:pt>
    <dgm:pt modelId="{BEACE207-D5D6-4F4A-B4E3-A15230899DF4}">
      <dgm:prSet custT="1"/>
      <dgm:spPr/>
      <dgm:t>
        <a:bodyPr/>
        <a:lstStyle/>
        <a:p>
          <a:r>
            <a:rPr lang="en-US" sz="1050" dirty="0" smtClean="0"/>
            <a:t>Research Content</a:t>
          </a:r>
          <a:endParaRPr lang="en-US" sz="1050" dirty="0"/>
        </a:p>
      </dgm:t>
    </dgm:pt>
    <dgm:pt modelId="{8BFD8859-A404-494B-9BC5-542A4FB6AECA}" type="parTrans" cxnId="{59BD68C3-9CE1-4C09-9666-55940E894A7F}">
      <dgm:prSet/>
      <dgm:spPr/>
      <dgm:t>
        <a:bodyPr/>
        <a:lstStyle/>
        <a:p>
          <a:endParaRPr lang="en-US" sz="2800"/>
        </a:p>
      </dgm:t>
    </dgm:pt>
    <dgm:pt modelId="{684720EA-25C4-43C3-9961-E38ECBF073A6}" type="sibTrans" cxnId="{59BD68C3-9CE1-4C09-9666-55940E894A7F}">
      <dgm:prSet/>
      <dgm:spPr/>
      <dgm:t>
        <a:bodyPr/>
        <a:lstStyle/>
        <a:p>
          <a:endParaRPr lang="en-US" sz="2800"/>
        </a:p>
      </dgm:t>
    </dgm:pt>
    <dgm:pt modelId="{E503F093-D792-44BA-9E0A-8AB86D17B43C}" type="pres">
      <dgm:prSet presAssocID="{356FDF2B-1E63-4840-B836-E3096CF478A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CA9CA0D-CD16-4DEF-927B-B955C38B01B3}" type="pres">
      <dgm:prSet presAssocID="{2A59C078-069C-4822-8FC8-F86CFB7CDA6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6E139034-7B3A-467F-A49D-FC75D6FDEFFD}" type="pres">
      <dgm:prSet presAssocID="{2968C44C-753A-41F6-B670-132B66B2F60B}" presName="Accent1" presStyleCnt="0"/>
      <dgm:spPr/>
    </dgm:pt>
    <dgm:pt modelId="{554058FD-E324-4398-BF8D-FB6025BEE50A}" type="pres">
      <dgm:prSet presAssocID="{2968C44C-753A-41F6-B670-132B66B2F60B}" presName="Accent" presStyleLbl="bgShp" presStyleIdx="0" presStyleCnt="6"/>
      <dgm:spPr/>
    </dgm:pt>
    <dgm:pt modelId="{C9EBF094-C3E1-496C-8D5A-1940FB030270}" type="pres">
      <dgm:prSet presAssocID="{2968C44C-753A-41F6-B670-132B66B2F60B}" presName="Child1" presStyleLbl="node1" presStyleIdx="0" presStyleCnt="6" custScaleX="116890" custScaleY="120952" custLinFactNeighborX="-285" custLinFactNeighborY="-3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49647-3515-416E-AB3B-93B900E7D507}" type="pres">
      <dgm:prSet presAssocID="{0358EA1A-672A-4D40-A11B-89798A18BED4}" presName="Accent2" presStyleCnt="0"/>
      <dgm:spPr/>
    </dgm:pt>
    <dgm:pt modelId="{4CD097D5-F0B4-459B-83B1-88327AAB4E50}" type="pres">
      <dgm:prSet presAssocID="{0358EA1A-672A-4D40-A11B-89798A18BED4}" presName="Accent" presStyleLbl="bgShp" presStyleIdx="1" presStyleCnt="6"/>
      <dgm:spPr/>
    </dgm:pt>
    <dgm:pt modelId="{E31ED256-6A02-4296-B349-77EEA56A409A}" type="pres">
      <dgm:prSet presAssocID="{0358EA1A-672A-4D40-A11B-89798A18BED4}" presName="Child2" presStyleLbl="node1" presStyleIdx="1" presStyleCnt="6" custScaleX="112026" custScaleY="110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3675A-AFE1-4DB2-B046-86078CAA4880}" type="pres">
      <dgm:prSet presAssocID="{36C807D1-665D-4E19-A859-4BC6099B1DCD}" presName="Accent3" presStyleCnt="0"/>
      <dgm:spPr/>
    </dgm:pt>
    <dgm:pt modelId="{C35068FF-79DD-4AF8-987F-21F9F213AB19}" type="pres">
      <dgm:prSet presAssocID="{36C807D1-665D-4E19-A859-4BC6099B1DCD}" presName="Accent" presStyleLbl="bgShp" presStyleIdx="2" presStyleCnt="6"/>
      <dgm:spPr/>
    </dgm:pt>
    <dgm:pt modelId="{8E6B13FA-F527-42AB-929E-4DA9683B3000}" type="pres">
      <dgm:prSet presAssocID="{36C807D1-665D-4E19-A859-4BC6099B1DCD}" presName="Child3" presStyleLbl="node1" presStyleIdx="2" presStyleCnt="6" custScaleX="114605" custScaleY="112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CE1E9-5562-4942-A4BF-1E19F8C4FDF7}" type="pres">
      <dgm:prSet presAssocID="{6E16E306-DF9F-45FF-BE74-39A0564E04D1}" presName="Accent4" presStyleCnt="0"/>
      <dgm:spPr/>
    </dgm:pt>
    <dgm:pt modelId="{2DBFF861-8C8E-40DF-AD52-68D0935AF6D3}" type="pres">
      <dgm:prSet presAssocID="{6E16E306-DF9F-45FF-BE74-39A0564E04D1}" presName="Accent" presStyleLbl="bgShp" presStyleIdx="3" presStyleCnt="6"/>
      <dgm:spPr/>
    </dgm:pt>
    <dgm:pt modelId="{BA342CB3-EB46-499E-9E39-9E8D5E09A34F}" type="pres">
      <dgm:prSet presAssocID="{6E16E306-DF9F-45FF-BE74-39A0564E04D1}" presName="Child4" presStyleLbl="node1" presStyleIdx="3" presStyleCnt="6" custScaleX="107023" custScaleY="1095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D8F99-8F64-4E56-B828-BBFEB2C43E24}" type="pres">
      <dgm:prSet presAssocID="{7A14958B-9803-4A39-A978-0B613374A1FC}" presName="Accent5" presStyleCnt="0"/>
      <dgm:spPr/>
    </dgm:pt>
    <dgm:pt modelId="{ADE48779-D9ED-492F-AA6F-3060A9621B88}" type="pres">
      <dgm:prSet presAssocID="{7A14958B-9803-4A39-A978-0B613374A1FC}" presName="Accent" presStyleLbl="bgShp" presStyleIdx="4" presStyleCnt="6"/>
      <dgm:spPr/>
    </dgm:pt>
    <dgm:pt modelId="{E4FF2865-16D6-474B-809F-BD0E3C5C3323}" type="pres">
      <dgm:prSet presAssocID="{7A14958B-9803-4A39-A978-0B613374A1FC}" presName="Child5" presStyleLbl="node1" presStyleIdx="4" presStyleCnt="6" custScaleX="114893" custScaleY="114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F6759-3F9A-41CF-AA16-D015E809CA58}" type="pres">
      <dgm:prSet presAssocID="{BB7F3980-1FA2-4FD9-9EA8-8419FE9B6741}" presName="Accent6" presStyleCnt="0"/>
      <dgm:spPr/>
    </dgm:pt>
    <dgm:pt modelId="{A5504040-CDC3-4D38-994D-6815B4392CF6}" type="pres">
      <dgm:prSet presAssocID="{BB7F3980-1FA2-4FD9-9EA8-8419FE9B6741}" presName="Accent" presStyleLbl="bgShp" presStyleIdx="5" presStyleCnt="6"/>
      <dgm:spPr/>
    </dgm:pt>
    <dgm:pt modelId="{93023F13-51C8-43DD-ABA3-A2C39C533D27}" type="pres">
      <dgm:prSet presAssocID="{BB7F3980-1FA2-4FD9-9EA8-8419FE9B6741}" presName="Child6" presStyleLbl="node1" presStyleIdx="5" presStyleCnt="6" custScaleX="114328" custScaleY="109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276BAB-0E52-4E6E-AC9A-4D1FA65B143F}" type="presOf" srcId="{356FDF2B-1E63-4840-B836-E3096CF478A2}" destId="{E503F093-D792-44BA-9E0A-8AB86D17B43C}" srcOrd="0" destOrd="0" presId="urn:microsoft.com/office/officeart/2011/layout/HexagonRadial"/>
    <dgm:cxn modelId="{9939A0C4-8388-42CF-947A-78C41823F18E}" type="presOf" srcId="{0214F41D-84A0-4F04-9488-D85A3C5D911E}" destId="{C9EBF094-C3E1-496C-8D5A-1940FB030270}" srcOrd="0" destOrd="1" presId="urn:microsoft.com/office/officeart/2011/layout/HexagonRadial"/>
    <dgm:cxn modelId="{88832C7F-FC5A-4C78-B273-15B9C175B6BC}" type="presOf" srcId="{BEACE207-D5D6-4F4A-B4E3-A15230899DF4}" destId="{93023F13-51C8-43DD-ABA3-A2C39C533D27}" srcOrd="0" destOrd="1" presId="urn:microsoft.com/office/officeart/2011/layout/HexagonRadial"/>
    <dgm:cxn modelId="{616E56DD-E129-4E9F-AAB8-F8CBD48CC2F5}" srcId="{2A59C078-069C-4822-8FC8-F86CFB7CDA6E}" destId="{2968C44C-753A-41F6-B670-132B66B2F60B}" srcOrd="0" destOrd="0" parTransId="{A2E0B93A-23AF-4118-843E-00D08483FD88}" sibTransId="{2BD96234-7B32-443C-813E-D3643A9FA156}"/>
    <dgm:cxn modelId="{70C4C04B-F07F-4CF0-AB3D-ED535B874266}" srcId="{2A59C078-069C-4822-8FC8-F86CFB7CDA6E}" destId="{7A14958B-9803-4A39-A978-0B613374A1FC}" srcOrd="4" destOrd="0" parTransId="{911E4A52-DC4E-43ED-B560-7E18BD17C64B}" sibTransId="{ED02DF33-59F8-4EAD-B511-4F38FB879E75}"/>
    <dgm:cxn modelId="{69A01585-56F2-43E9-80D5-DF28A7F0A4F2}" srcId="{2968C44C-753A-41F6-B670-132B66B2F60B}" destId="{DB0CC744-5225-4ACB-9B66-61D7975D82BD}" srcOrd="1" destOrd="0" parTransId="{FF03434E-92C6-432E-834E-D2ECDE6016F1}" sibTransId="{9E7F20AC-34FD-4BE6-BBF5-4E419523921F}"/>
    <dgm:cxn modelId="{40C5FC41-F4B4-4F71-B0DE-956C5D3AF2E5}" type="presOf" srcId="{6F7AD832-C336-4837-9F90-04587E3BE470}" destId="{8E6B13FA-F527-42AB-929E-4DA9683B3000}" srcOrd="0" destOrd="2" presId="urn:microsoft.com/office/officeart/2011/layout/HexagonRadial"/>
    <dgm:cxn modelId="{9F418EFA-CAAB-40C4-B08F-6A9A55CFDC89}" type="presOf" srcId="{923705BB-7925-43E8-8EBF-5136635134CF}" destId="{E31ED256-6A02-4296-B349-77EEA56A409A}" srcOrd="0" destOrd="3" presId="urn:microsoft.com/office/officeart/2011/layout/HexagonRadial"/>
    <dgm:cxn modelId="{EC968CE6-1DA1-4C0E-9C22-E971C463CE72}" srcId="{2A59C078-069C-4822-8FC8-F86CFB7CDA6E}" destId="{6E16E306-DF9F-45FF-BE74-39A0564E04D1}" srcOrd="3" destOrd="0" parTransId="{77E6ACA2-69AD-4F50-9A1B-790331FE4B91}" sibTransId="{6AED0B97-C2C4-4D6E-A635-ADCE5744BD4E}"/>
    <dgm:cxn modelId="{BBE1D15F-2CA4-41D1-8DEB-8C954B699E23}" srcId="{36C807D1-665D-4E19-A859-4BC6099B1DCD}" destId="{BBA2AE8C-736C-4534-BC00-AB4C17B4D107}" srcOrd="0" destOrd="0" parTransId="{0C8C8234-1638-445C-9037-FD3A1308872A}" sibTransId="{54F8B983-52C0-4503-A1C3-392BAAEB7C0D}"/>
    <dgm:cxn modelId="{2F2BEC06-9E00-4D49-9297-B2D63F1942DC}" srcId="{2A59C078-069C-4822-8FC8-F86CFB7CDA6E}" destId="{0358EA1A-672A-4D40-A11B-89798A18BED4}" srcOrd="1" destOrd="0" parTransId="{AC235A66-953B-48D1-BAD5-E453ADD4237A}" sibTransId="{1E6C9BAE-D414-41C6-B23C-EE1FAEAA1004}"/>
    <dgm:cxn modelId="{9492B335-473A-4E09-9540-3492CFD7BA34}" type="presOf" srcId="{0358EA1A-672A-4D40-A11B-89798A18BED4}" destId="{E31ED256-6A02-4296-B349-77EEA56A409A}" srcOrd="0" destOrd="0" presId="urn:microsoft.com/office/officeart/2011/layout/HexagonRadial"/>
    <dgm:cxn modelId="{E01C5410-4C4B-4DAD-A2CE-E2F6DDFC0AD9}" srcId="{0358EA1A-672A-4D40-A11B-89798A18BED4}" destId="{2C1BC82D-5603-4227-957C-A9CBFF0D2944}" srcOrd="3" destOrd="0" parTransId="{256D671E-AF56-444C-8EE6-3EE8EC43A5C5}" sibTransId="{97B46202-19A4-4357-92A2-FB5103F72BC5}"/>
    <dgm:cxn modelId="{279F0E5C-A2B5-41B9-8F6F-E20BD65B44F6}" srcId="{0358EA1A-672A-4D40-A11B-89798A18BED4}" destId="{923705BB-7925-43E8-8EBF-5136635134CF}" srcOrd="2" destOrd="0" parTransId="{947BF903-6C3D-48DF-8DB1-80B54E3A32CD}" sibTransId="{540E2ECE-1DCF-4927-8440-2F79CD19DBB0}"/>
    <dgm:cxn modelId="{711F41F1-CE7E-4D4D-90AD-FDB42C5530C1}" type="presOf" srcId="{2968C44C-753A-41F6-B670-132B66B2F60B}" destId="{C9EBF094-C3E1-496C-8D5A-1940FB030270}" srcOrd="0" destOrd="0" presId="urn:microsoft.com/office/officeart/2011/layout/HexagonRadial"/>
    <dgm:cxn modelId="{32A9DC9B-2013-4D71-BB93-E2E8C4104F2E}" srcId="{7A14958B-9803-4A39-A978-0B613374A1FC}" destId="{9E7D3ED3-73BC-4107-9E3F-0777063F33C9}" srcOrd="0" destOrd="0" parTransId="{5EA1C06E-2FB1-4EE9-A751-85FFBC099AF6}" sibTransId="{6F5014F9-E7E1-4D5F-9EAB-5DF7D776F464}"/>
    <dgm:cxn modelId="{622640D5-7560-4E0B-B80F-C4F5E22F19F5}" type="presOf" srcId="{2C1BC82D-5603-4227-957C-A9CBFF0D2944}" destId="{E31ED256-6A02-4296-B349-77EEA56A409A}" srcOrd="0" destOrd="4" presId="urn:microsoft.com/office/officeart/2011/layout/HexagonRadial"/>
    <dgm:cxn modelId="{59BD68C3-9CE1-4C09-9666-55940E894A7F}" srcId="{BB7F3980-1FA2-4FD9-9EA8-8419FE9B6741}" destId="{BEACE207-D5D6-4F4A-B4E3-A15230899DF4}" srcOrd="0" destOrd="0" parTransId="{8BFD8859-A404-494B-9BC5-542A4FB6AECA}" sibTransId="{684720EA-25C4-43C3-9961-E38ECBF073A6}"/>
    <dgm:cxn modelId="{C6A88F8E-B30D-4D19-9820-B143FB4989AF}" srcId="{356FDF2B-1E63-4840-B836-E3096CF478A2}" destId="{37146A87-A07C-4A4F-9B70-9281FAA26F5E}" srcOrd="1" destOrd="0" parTransId="{D8D95EEA-BFBC-48AB-A8BB-F400CC311B7C}" sibTransId="{330CB89F-28F1-43AB-92FE-82681FACDC68}"/>
    <dgm:cxn modelId="{0C795094-BA3D-456C-BA68-86E6A8A89998}" type="presOf" srcId="{BBA2AE8C-736C-4534-BC00-AB4C17B4D107}" destId="{8E6B13FA-F527-42AB-929E-4DA9683B3000}" srcOrd="0" destOrd="1" presId="urn:microsoft.com/office/officeart/2011/layout/HexagonRadial"/>
    <dgm:cxn modelId="{EAED5A37-9613-4EF6-B4B5-444458A48668}" srcId="{37146A87-A07C-4A4F-9B70-9281FAA26F5E}" destId="{065994A0-7AA1-4CAE-9542-8610CBE273E5}" srcOrd="2" destOrd="0" parTransId="{B5BEA530-8EBE-4AE4-B223-DCCC58F542F2}" sibTransId="{8F3481C2-10D1-4AAE-B056-AE6E918708C2}"/>
    <dgm:cxn modelId="{73E6135C-988F-4A28-A78E-FAFF16ADB672}" type="presOf" srcId="{C2D374B2-A54D-4286-9B2C-BE17C5C9B31C}" destId="{E31ED256-6A02-4296-B349-77EEA56A409A}" srcOrd="0" destOrd="1" presId="urn:microsoft.com/office/officeart/2011/layout/HexagonRadial"/>
    <dgm:cxn modelId="{1B962EE5-622F-4F3C-9F25-A13884A6F859}" srcId="{37146A87-A07C-4A4F-9B70-9281FAA26F5E}" destId="{2C56DCCA-131F-44A7-A807-BA555D0E0A1A}" srcOrd="1" destOrd="0" parTransId="{1A2DBAD0-6D38-4195-AC85-CE06D0ECE595}" sibTransId="{5D63A29B-2D87-4D74-A847-9F9D6D49ED5F}"/>
    <dgm:cxn modelId="{F9034FDD-A22E-49B0-BCF7-6FBC698271BE}" srcId="{37146A87-A07C-4A4F-9B70-9281FAA26F5E}" destId="{36C95CFF-A4E5-4BF7-8E59-3A021F14EC51}" srcOrd="0" destOrd="0" parTransId="{A0B84714-7565-4B72-99C3-9D2E671E75EF}" sibTransId="{28CD73B7-0B01-4C51-89E1-FE0102388BA8}"/>
    <dgm:cxn modelId="{08C2B054-835E-4931-A7CA-EEB2D854C44C}" type="presOf" srcId="{DB0CC744-5225-4ACB-9B66-61D7975D82BD}" destId="{C9EBF094-C3E1-496C-8D5A-1940FB030270}" srcOrd="0" destOrd="2" presId="urn:microsoft.com/office/officeart/2011/layout/HexagonRadial"/>
    <dgm:cxn modelId="{B19E34C3-50B9-493A-AC66-DF8E4B24FBE9}" srcId="{0358EA1A-672A-4D40-A11B-89798A18BED4}" destId="{C2D374B2-A54D-4286-9B2C-BE17C5C9B31C}" srcOrd="0" destOrd="0" parTransId="{15DE1399-6861-428B-BC60-A41C8E4CDB06}" sibTransId="{B34CD645-2811-4AA3-B7B7-3F6DCD84A1F4}"/>
    <dgm:cxn modelId="{34E3ECFE-C9D0-4232-A1A9-E4154C8D5A33}" srcId="{356FDF2B-1E63-4840-B836-E3096CF478A2}" destId="{2A59C078-069C-4822-8FC8-F86CFB7CDA6E}" srcOrd="0" destOrd="0" parTransId="{A1A8AEC3-9456-4BDB-B8C2-630BF8FA9CE5}" sibTransId="{93B3D83B-DE5C-4C33-AB78-F4859D32E637}"/>
    <dgm:cxn modelId="{DD8FB3FF-4FD2-45D0-BE03-8DDFC27648CF}" type="presOf" srcId="{2A59C078-069C-4822-8FC8-F86CFB7CDA6E}" destId="{ACA9CA0D-CD16-4DEF-927B-B955C38B01B3}" srcOrd="0" destOrd="0" presId="urn:microsoft.com/office/officeart/2011/layout/HexagonRadial"/>
    <dgm:cxn modelId="{C91B666E-4DA0-40E0-9590-971183AB34ED}" srcId="{36C807D1-665D-4E19-A859-4BC6099B1DCD}" destId="{6F7AD832-C336-4837-9F90-04587E3BE470}" srcOrd="1" destOrd="0" parTransId="{4007F239-5216-4A23-9D4B-CCBDBBA6BFEE}" sibTransId="{F4F497F4-D54A-4A26-B124-6079AC2DA581}"/>
    <dgm:cxn modelId="{64CF121A-AA98-44B1-9B89-38458A187A0D}" srcId="{2A59C078-069C-4822-8FC8-F86CFB7CDA6E}" destId="{36C807D1-665D-4E19-A859-4BC6099B1DCD}" srcOrd="2" destOrd="0" parTransId="{1B2CF449-D159-46AE-8E9C-1F0BA6A0422D}" sibTransId="{F5B24649-03C2-4D35-BEED-CBB044376236}"/>
    <dgm:cxn modelId="{D1C924BE-734A-4482-995A-683F05AEB127}" type="presOf" srcId="{BB7F3980-1FA2-4FD9-9EA8-8419FE9B6741}" destId="{93023F13-51C8-43DD-ABA3-A2C39C533D27}" srcOrd="0" destOrd="0" presId="urn:microsoft.com/office/officeart/2011/layout/HexagonRadial"/>
    <dgm:cxn modelId="{93EF11E5-E2C3-456B-867B-5689A49A6E81}" srcId="{6E16E306-DF9F-45FF-BE74-39A0564E04D1}" destId="{FDAC7434-9332-439E-A3EF-1C681AA14271}" srcOrd="0" destOrd="0" parTransId="{1A3A8903-7A54-4512-A027-2D618411244E}" sibTransId="{8F707964-2048-401D-A53C-84B0069ACFE1}"/>
    <dgm:cxn modelId="{A2DD0810-2160-41F0-A8BD-BAF96AAB5F28}" srcId="{0358EA1A-672A-4D40-A11B-89798A18BED4}" destId="{016C49E6-D6E9-4606-98BC-AF235EF1DC8B}" srcOrd="1" destOrd="0" parTransId="{970B2F2A-3896-4C8C-AA36-AC01A2490FA6}" sibTransId="{68306FB6-A2C4-473D-8954-5D929DA18F95}"/>
    <dgm:cxn modelId="{F5E093DD-170F-40C9-A8B4-3A3A92AB4C33}" type="presOf" srcId="{FDAC7434-9332-439E-A3EF-1C681AA14271}" destId="{BA342CB3-EB46-499E-9E39-9E8D5E09A34F}" srcOrd="0" destOrd="1" presId="urn:microsoft.com/office/officeart/2011/layout/HexagonRadial"/>
    <dgm:cxn modelId="{4B3C5E49-9C21-45D5-8159-C74C63A3A846}" type="presOf" srcId="{6E16E306-DF9F-45FF-BE74-39A0564E04D1}" destId="{BA342CB3-EB46-499E-9E39-9E8D5E09A34F}" srcOrd="0" destOrd="0" presId="urn:microsoft.com/office/officeart/2011/layout/HexagonRadial"/>
    <dgm:cxn modelId="{1A69C4AA-B243-401C-908D-2451EE30BEAF}" type="presOf" srcId="{36C807D1-665D-4E19-A859-4BC6099B1DCD}" destId="{8E6B13FA-F527-42AB-929E-4DA9683B3000}" srcOrd="0" destOrd="0" presId="urn:microsoft.com/office/officeart/2011/layout/HexagonRadial"/>
    <dgm:cxn modelId="{74572BA8-CA3D-4B3B-B261-669F274AF0E4}" type="presOf" srcId="{016C49E6-D6E9-4606-98BC-AF235EF1DC8B}" destId="{E31ED256-6A02-4296-B349-77EEA56A409A}" srcOrd="0" destOrd="2" presId="urn:microsoft.com/office/officeart/2011/layout/HexagonRadial"/>
    <dgm:cxn modelId="{9DBF0AF9-ADC0-4BAC-85DC-6CCAFEFE8F38}" type="presOf" srcId="{7A14958B-9803-4A39-A978-0B613374A1FC}" destId="{E4FF2865-16D6-474B-809F-BD0E3C5C3323}" srcOrd="0" destOrd="0" presId="urn:microsoft.com/office/officeart/2011/layout/HexagonRadial"/>
    <dgm:cxn modelId="{65FEEA8B-495A-4B26-9689-A87BDAD66D78}" srcId="{2A59C078-069C-4822-8FC8-F86CFB7CDA6E}" destId="{BB7F3980-1FA2-4FD9-9EA8-8419FE9B6741}" srcOrd="5" destOrd="0" parTransId="{E9B90016-F0CC-4703-8E9B-ED5B16EBF6EC}" sibTransId="{28066E1D-5F5C-4E12-8251-DFB6C0CADB2D}"/>
    <dgm:cxn modelId="{BF72A362-6E97-425B-B620-1BEF75E9A4EA}" srcId="{2968C44C-753A-41F6-B670-132B66B2F60B}" destId="{0214F41D-84A0-4F04-9488-D85A3C5D911E}" srcOrd="0" destOrd="0" parTransId="{2C0C25D4-BEDE-44EB-B668-A0C21678B3E4}" sibTransId="{4B9F6B26-A65E-4CBA-B224-9DDDE31751A8}"/>
    <dgm:cxn modelId="{9C4C4FAF-AA5F-403E-9961-66A738412D20}" type="presOf" srcId="{9E7D3ED3-73BC-4107-9E3F-0777063F33C9}" destId="{E4FF2865-16D6-474B-809F-BD0E3C5C3323}" srcOrd="0" destOrd="1" presId="urn:microsoft.com/office/officeart/2011/layout/HexagonRadial"/>
    <dgm:cxn modelId="{3E2BC78D-9D86-4DE2-951E-C3E4B46C0B83}" type="presParOf" srcId="{E503F093-D792-44BA-9E0A-8AB86D17B43C}" destId="{ACA9CA0D-CD16-4DEF-927B-B955C38B01B3}" srcOrd="0" destOrd="0" presId="urn:microsoft.com/office/officeart/2011/layout/HexagonRadial"/>
    <dgm:cxn modelId="{EA3C46A8-E428-4937-A0C3-B59C60F51CC5}" type="presParOf" srcId="{E503F093-D792-44BA-9E0A-8AB86D17B43C}" destId="{6E139034-7B3A-467F-A49D-FC75D6FDEFFD}" srcOrd="1" destOrd="0" presId="urn:microsoft.com/office/officeart/2011/layout/HexagonRadial"/>
    <dgm:cxn modelId="{D5C11FC9-C76F-4ED7-BC5D-600974FDB2FF}" type="presParOf" srcId="{6E139034-7B3A-467F-A49D-FC75D6FDEFFD}" destId="{554058FD-E324-4398-BF8D-FB6025BEE50A}" srcOrd="0" destOrd="0" presId="urn:microsoft.com/office/officeart/2011/layout/HexagonRadial"/>
    <dgm:cxn modelId="{CCC1E4EA-A2AD-4207-8129-68529C3FAC61}" type="presParOf" srcId="{E503F093-D792-44BA-9E0A-8AB86D17B43C}" destId="{C9EBF094-C3E1-496C-8D5A-1940FB030270}" srcOrd="2" destOrd="0" presId="urn:microsoft.com/office/officeart/2011/layout/HexagonRadial"/>
    <dgm:cxn modelId="{CB816877-2826-4043-9FC2-45AFFDF0840A}" type="presParOf" srcId="{E503F093-D792-44BA-9E0A-8AB86D17B43C}" destId="{31649647-3515-416E-AB3B-93B900E7D507}" srcOrd="3" destOrd="0" presId="urn:microsoft.com/office/officeart/2011/layout/HexagonRadial"/>
    <dgm:cxn modelId="{FBAEE83C-E5C8-4573-AD52-01525AE96310}" type="presParOf" srcId="{31649647-3515-416E-AB3B-93B900E7D507}" destId="{4CD097D5-F0B4-459B-83B1-88327AAB4E50}" srcOrd="0" destOrd="0" presId="urn:microsoft.com/office/officeart/2011/layout/HexagonRadial"/>
    <dgm:cxn modelId="{60F2544A-6F56-4DA3-B9BD-DE38ABD7878F}" type="presParOf" srcId="{E503F093-D792-44BA-9E0A-8AB86D17B43C}" destId="{E31ED256-6A02-4296-B349-77EEA56A409A}" srcOrd="4" destOrd="0" presId="urn:microsoft.com/office/officeart/2011/layout/HexagonRadial"/>
    <dgm:cxn modelId="{B1CE0EBD-1E82-4554-BD36-821A35F6ECC8}" type="presParOf" srcId="{E503F093-D792-44BA-9E0A-8AB86D17B43C}" destId="{43A3675A-AFE1-4DB2-B046-86078CAA4880}" srcOrd="5" destOrd="0" presId="urn:microsoft.com/office/officeart/2011/layout/HexagonRadial"/>
    <dgm:cxn modelId="{9BFAF305-E0EF-43A5-BBA3-7092C79B0FED}" type="presParOf" srcId="{43A3675A-AFE1-4DB2-B046-86078CAA4880}" destId="{C35068FF-79DD-4AF8-987F-21F9F213AB19}" srcOrd="0" destOrd="0" presId="urn:microsoft.com/office/officeart/2011/layout/HexagonRadial"/>
    <dgm:cxn modelId="{E6CDA659-9E36-44F9-80B0-4C8ED0617185}" type="presParOf" srcId="{E503F093-D792-44BA-9E0A-8AB86D17B43C}" destId="{8E6B13FA-F527-42AB-929E-4DA9683B3000}" srcOrd="6" destOrd="0" presId="urn:microsoft.com/office/officeart/2011/layout/HexagonRadial"/>
    <dgm:cxn modelId="{4603565E-A16A-4DAC-9279-339B70B63281}" type="presParOf" srcId="{E503F093-D792-44BA-9E0A-8AB86D17B43C}" destId="{E13CE1E9-5562-4942-A4BF-1E19F8C4FDF7}" srcOrd="7" destOrd="0" presId="urn:microsoft.com/office/officeart/2011/layout/HexagonRadial"/>
    <dgm:cxn modelId="{0BC5AAFF-3CA2-4075-B911-13822783B080}" type="presParOf" srcId="{E13CE1E9-5562-4942-A4BF-1E19F8C4FDF7}" destId="{2DBFF861-8C8E-40DF-AD52-68D0935AF6D3}" srcOrd="0" destOrd="0" presId="urn:microsoft.com/office/officeart/2011/layout/HexagonRadial"/>
    <dgm:cxn modelId="{5C97CB56-CA86-4115-B2B9-E2EA417B43CA}" type="presParOf" srcId="{E503F093-D792-44BA-9E0A-8AB86D17B43C}" destId="{BA342CB3-EB46-499E-9E39-9E8D5E09A34F}" srcOrd="8" destOrd="0" presId="urn:microsoft.com/office/officeart/2011/layout/HexagonRadial"/>
    <dgm:cxn modelId="{2C0657C8-B49E-4563-B3FA-07312A8491D9}" type="presParOf" srcId="{E503F093-D792-44BA-9E0A-8AB86D17B43C}" destId="{2BBD8F99-8F64-4E56-B828-BBFEB2C43E24}" srcOrd="9" destOrd="0" presId="urn:microsoft.com/office/officeart/2011/layout/HexagonRadial"/>
    <dgm:cxn modelId="{3FFA57B6-B210-42DC-B19B-F479F77CB48C}" type="presParOf" srcId="{2BBD8F99-8F64-4E56-B828-BBFEB2C43E24}" destId="{ADE48779-D9ED-492F-AA6F-3060A9621B88}" srcOrd="0" destOrd="0" presId="urn:microsoft.com/office/officeart/2011/layout/HexagonRadial"/>
    <dgm:cxn modelId="{B61377D0-F0E3-4134-BD1E-D5B79038E46A}" type="presParOf" srcId="{E503F093-D792-44BA-9E0A-8AB86D17B43C}" destId="{E4FF2865-16D6-474B-809F-BD0E3C5C3323}" srcOrd="10" destOrd="0" presId="urn:microsoft.com/office/officeart/2011/layout/HexagonRadial"/>
    <dgm:cxn modelId="{F5EDF2FC-3505-47DE-B9B6-0DED805C084A}" type="presParOf" srcId="{E503F093-D792-44BA-9E0A-8AB86D17B43C}" destId="{F25F6759-3F9A-41CF-AA16-D015E809CA58}" srcOrd="11" destOrd="0" presId="urn:microsoft.com/office/officeart/2011/layout/HexagonRadial"/>
    <dgm:cxn modelId="{AD4CCDD4-909E-47CB-9AE0-E8375AC5ED75}" type="presParOf" srcId="{F25F6759-3F9A-41CF-AA16-D015E809CA58}" destId="{A5504040-CDC3-4D38-994D-6815B4392CF6}" srcOrd="0" destOrd="0" presId="urn:microsoft.com/office/officeart/2011/layout/HexagonRadial"/>
    <dgm:cxn modelId="{65559AB3-CA45-4DA9-9B8A-9E1B3EFE0FAC}" type="presParOf" srcId="{E503F093-D792-44BA-9E0A-8AB86D17B43C}" destId="{93023F13-51C8-43DD-ABA3-A2C39C533D2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B2CACC-F288-4626-95D5-5A199509DAD5}" type="doc">
      <dgm:prSet loTypeId="urn:microsoft.com/office/officeart/2005/8/layout/h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C7F6F835-0F41-46A1-93BB-5BFFF87112A1}">
      <dgm:prSet phldrT="[Text]"/>
      <dgm:spPr/>
      <dgm:t>
        <a:bodyPr/>
        <a:lstStyle/>
        <a:p>
          <a:pPr algn="l"/>
          <a:r>
            <a:rPr lang="en-US" b="1" dirty="0" smtClean="0"/>
            <a:t>Document Type Group 1</a:t>
          </a:r>
          <a:endParaRPr lang="en-US" b="1" dirty="0"/>
        </a:p>
      </dgm:t>
    </dgm:pt>
    <dgm:pt modelId="{F3061835-8026-4E49-8581-48762AF05969}" type="parTrans" cxnId="{51B97CD2-B8A2-4A56-BA2C-69BDE667F16F}">
      <dgm:prSet/>
      <dgm:spPr/>
      <dgm:t>
        <a:bodyPr/>
        <a:lstStyle/>
        <a:p>
          <a:endParaRPr lang="en-US"/>
        </a:p>
      </dgm:t>
    </dgm:pt>
    <dgm:pt modelId="{92D87658-366D-482D-B709-0C111989BF23}" type="sibTrans" cxnId="{51B97CD2-B8A2-4A56-BA2C-69BDE667F16F}">
      <dgm:prSet/>
      <dgm:spPr/>
      <dgm:t>
        <a:bodyPr/>
        <a:lstStyle/>
        <a:p>
          <a:endParaRPr lang="en-US"/>
        </a:p>
      </dgm:t>
    </dgm:pt>
    <dgm:pt modelId="{09F79CFF-5A90-4EA3-9C8B-3A60A220724E}">
      <dgm:prSet phldrT="[Text]"/>
      <dgm:spPr/>
      <dgm:t>
        <a:bodyPr/>
        <a:lstStyle/>
        <a:p>
          <a:pPr algn="l"/>
          <a:r>
            <a:rPr lang="en-US" b="1" dirty="0" smtClean="0"/>
            <a:t>Document Type Group 2</a:t>
          </a:r>
          <a:endParaRPr lang="en-US" b="1" dirty="0"/>
        </a:p>
      </dgm:t>
    </dgm:pt>
    <dgm:pt modelId="{3C184B98-8F91-4468-8978-73EC2F0DFF28}" type="parTrans" cxnId="{8FCDA0D6-479F-4429-82ED-09DF455E8C8B}">
      <dgm:prSet/>
      <dgm:spPr/>
      <dgm:t>
        <a:bodyPr/>
        <a:lstStyle/>
        <a:p>
          <a:endParaRPr lang="en-US"/>
        </a:p>
      </dgm:t>
    </dgm:pt>
    <dgm:pt modelId="{DA1423F2-DCF6-44ED-8EA4-6DA36E7D4E67}" type="sibTrans" cxnId="{8FCDA0D6-479F-4429-82ED-09DF455E8C8B}">
      <dgm:prSet/>
      <dgm:spPr/>
      <dgm:t>
        <a:bodyPr/>
        <a:lstStyle/>
        <a:p>
          <a:endParaRPr lang="en-US"/>
        </a:p>
      </dgm:t>
    </dgm:pt>
    <dgm:pt modelId="{1850E071-EC72-40ED-AF61-C4647DDF3B2D}">
      <dgm:prSet phldrT="[Text]"/>
      <dgm:spPr/>
      <dgm:t>
        <a:bodyPr/>
        <a:lstStyle/>
        <a:p>
          <a:r>
            <a:rPr lang="en-US" dirty="0" smtClean="0"/>
            <a:t>Document Type 2.1</a:t>
          </a:r>
          <a:endParaRPr lang="en-US" dirty="0"/>
        </a:p>
      </dgm:t>
    </dgm:pt>
    <dgm:pt modelId="{6AB824DA-9583-42A2-BCCF-89ED58847605}" type="parTrans" cxnId="{2ACF1A1D-C426-4F52-A85B-FF44465F2778}">
      <dgm:prSet/>
      <dgm:spPr/>
      <dgm:t>
        <a:bodyPr/>
        <a:lstStyle/>
        <a:p>
          <a:endParaRPr lang="en-US"/>
        </a:p>
      </dgm:t>
    </dgm:pt>
    <dgm:pt modelId="{2F2F5C50-3538-44FC-AAC4-B086028B0122}" type="sibTrans" cxnId="{2ACF1A1D-C426-4F52-A85B-FF44465F2778}">
      <dgm:prSet/>
      <dgm:spPr/>
      <dgm:t>
        <a:bodyPr/>
        <a:lstStyle/>
        <a:p>
          <a:endParaRPr lang="en-US"/>
        </a:p>
      </dgm:t>
    </dgm:pt>
    <dgm:pt modelId="{C866A24B-6087-4B70-904B-3D42521F8B9A}">
      <dgm:prSet phldrT="[Text]"/>
      <dgm:spPr/>
      <dgm:t>
        <a:bodyPr/>
        <a:lstStyle/>
        <a:p>
          <a:r>
            <a:rPr lang="en-US" dirty="0" smtClean="0"/>
            <a:t>Document Type 2.2</a:t>
          </a:r>
          <a:endParaRPr lang="en-US" dirty="0"/>
        </a:p>
      </dgm:t>
    </dgm:pt>
    <dgm:pt modelId="{C9A92AE7-93D2-4C8E-8AC5-1954082917D0}" type="parTrans" cxnId="{B362F916-237A-427D-B396-5ED0AC43D981}">
      <dgm:prSet/>
      <dgm:spPr/>
      <dgm:t>
        <a:bodyPr/>
        <a:lstStyle/>
        <a:p>
          <a:endParaRPr lang="en-US"/>
        </a:p>
      </dgm:t>
    </dgm:pt>
    <dgm:pt modelId="{8DEDCB50-F9F7-40F5-8B77-BD7CFB641B20}" type="sibTrans" cxnId="{B362F916-237A-427D-B396-5ED0AC43D981}">
      <dgm:prSet/>
      <dgm:spPr/>
      <dgm:t>
        <a:bodyPr/>
        <a:lstStyle/>
        <a:p>
          <a:endParaRPr lang="en-US"/>
        </a:p>
      </dgm:t>
    </dgm:pt>
    <dgm:pt modelId="{CDF73C08-97B0-4A98-8738-E24C511A11FA}">
      <dgm:prSet phldrT="[Text]"/>
      <dgm:spPr/>
      <dgm:t>
        <a:bodyPr/>
        <a:lstStyle/>
        <a:p>
          <a:r>
            <a:rPr lang="en-US" dirty="0" smtClean="0"/>
            <a:t>Document Type 2.3</a:t>
          </a:r>
          <a:endParaRPr lang="en-US" dirty="0"/>
        </a:p>
      </dgm:t>
    </dgm:pt>
    <dgm:pt modelId="{2ACB2B41-F34A-4541-AF28-97F1493E7166}" type="parTrans" cxnId="{0477CA64-77EA-4758-B15B-6B2C3B18CAD1}">
      <dgm:prSet/>
      <dgm:spPr/>
      <dgm:t>
        <a:bodyPr/>
        <a:lstStyle/>
        <a:p>
          <a:endParaRPr lang="en-US"/>
        </a:p>
      </dgm:t>
    </dgm:pt>
    <dgm:pt modelId="{0914AA19-03E1-49EF-ACBD-0816EC71C3BC}" type="sibTrans" cxnId="{0477CA64-77EA-4758-B15B-6B2C3B18CAD1}">
      <dgm:prSet/>
      <dgm:spPr/>
      <dgm:t>
        <a:bodyPr/>
        <a:lstStyle/>
        <a:p>
          <a:endParaRPr lang="en-US"/>
        </a:p>
      </dgm:t>
    </dgm:pt>
    <dgm:pt modelId="{96B906FC-F00C-466A-8D39-4477E69E5BC8}">
      <dgm:prSet phldrT="[Text]"/>
      <dgm:spPr/>
      <dgm:t>
        <a:bodyPr/>
        <a:lstStyle/>
        <a:p>
          <a:r>
            <a:rPr lang="en-US" dirty="0" smtClean="0"/>
            <a:t>Document Type 1.1</a:t>
          </a:r>
          <a:endParaRPr lang="en-US" dirty="0"/>
        </a:p>
      </dgm:t>
    </dgm:pt>
    <dgm:pt modelId="{33AC7EB1-D30C-4D81-9385-598CBFF9EDCE}" type="sibTrans" cxnId="{B5348738-E52A-4224-80AB-07013A669E20}">
      <dgm:prSet/>
      <dgm:spPr/>
      <dgm:t>
        <a:bodyPr/>
        <a:lstStyle/>
        <a:p>
          <a:endParaRPr lang="en-US"/>
        </a:p>
      </dgm:t>
    </dgm:pt>
    <dgm:pt modelId="{0A0CF4F9-D665-4B1C-8AE6-6D354BB8AD29}" type="parTrans" cxnId="{B5348738-E52A-4224-80AB-07013A669E20}">
      <dgm:prSet/>
      <dgm:spPr/>
      <dgm:t>
        <a:bodyPr/>
        <a:lstStyle/>
        <a:p>
          <a:endParaRPr lang="en-US"/>
        </a:p>
      </dgm:t>
    </dgm:pt>
    <dgm:pt modelId="{6A82218A-E198-4DCC-BD02-4FCF672C50BC}">
      <dgm:prSet phldrT="[Text]"/>
      <dgm:spPr/>
      <dgm:t>
        <a:bodyPr/>
        <a:lstStyle/>
        <a:p>
          <a:r>
            <a:rPr lang="en-US" dirty="0" smtClean="0"/>
            <a:t>Document Type 1.2</a:t>
          </a:r>
          <a:endParaRPr lang="en-US" dirty="0"/>
        </a:p>
      </dgm:t>
    </dgm:pt>
    <dgm:pt modelId="{000560F2-1E4B-4CDD-9DBB-D5922E79D411}" type="sibTrans" cxnId="{1AE0EBBC-2DC8-4F18-BF24-D323178F8D17}">
      <dgm:prSet/>
      <dgm:spPr/>
      <dgm:t>
        <a:bodyPr/>
        <a:lstStyle/>
        <a:p>
          <a:endParaRPr lang="en-US"/>
        </a:p>
      </dgm:t>
    </dgm:pt>
    <dgm:pt modelId="{DEAB8B15-954B-4782-8E35-8555D19C5336}" type="parTrans" cxnId="{1AE0EBBC-2DC8-4F18-BF24-D323178F8D17}">
      <dgm:prSet/>
      <dgm:spPr/>
      <dgm:t>
        <a:bodyPr/>
        <a:lstStyle/>
        <a:p>
          <a:endParaRPr lang="en-US"/>
        </a:p>
      </dgm:t>
    </dgm:pt>
    <dgm:pt modelId="{52DEBF61-2426-4B38-A18D-0215BB5FD4CE}">
      <dgm:prSet phldrT="[Text]"/>
      <dgm:spPr/>
      <dgm:t>
        <a:bodyPr/>
        <a:lstStyle/>
        <a:p>
          <a:r>
            <a:rPr lang="en-US" dirty="0" smtClean="0"/>
            <a:t>Document Type 1.3</a:t>
          </a:r>
          <a:endParaRPr lang="en-US" dirty="0"/>
        </a:p>
      </dgm:t>
    </dgm:pt>
    <dgm:pt modelId="{87A5CB21-2031-488A-A236-6F3649C26988}" type="sibTrans" cxnId="{753A6D91-5959-4F7C-BC9D-02B57E0F23D3}">
      <dgm:prSet/>
      <dgm:spPr/>
      <dgm:t>
        <a:bodyPr/>
        <a:lstStyle/>
        <a:p>
          <a:endParaRPr lang="en-US"/>
        </a:p>
      </dgm:t>
    </dgm:pt>
    <dgm:pt modelId="{225F2C23-04BE-4595-A13B-C4528244F0A5}" type="parTrans" cxnId="{753A6D91-5959-4F7C-BC9D-02B57E0F23D3}">
      <dgm:prSet/>
      <dgm:spPr/>
      <dgm:t>
        <a:bodyPr/>
        <a:lstStyle/>
        <a:p>
          <a:endParaRPr lang="en-US"/>
        </a:p>
      </dgm:t>
    </dgm:pt>
    <dgm:pt modelId="{BD2D6BFB-96E3-47F5-97BC-7186C81854C6}" type="pres">
      <dgm:prSet presAssocID="{2CB2CACC-F288-4626-95D5-5A199509DA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0F0072-1CE7-47BF-A963-83F7EAF5F96A}" type="pres">
      <dgm:prSet presAssocID="{C7F6F835-0F41-46A1-93BB-5BFFF87112A1}" presName="composite" presStyleCnt="0"/>
      <dgm:spPr/>
    </dgm:pt>
    <dgm:pt modelId="{D51C721A-EFB6-4C08-9C3B-D1532DBC1B41}" type="pres">
      <dgm:prSet presAssocID="{C7F6F835-0F41-46A1-93BB-5BFFF87112A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A89E9-84BA-4EAD-BA30-C69E5BFF6775}" type="pres">
      <dgm:prSet presAssocID="{C7F6F835-0F41-46A1-93BB-5BFFF87112A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0DE3B-69DE-401F-9DFA-BFA6D5015488}" type="pres">
      <dgm:prSet presAssocID="{92D87658-366D-482D-B709-0C111989BF23}" presName="space" presStyleCnt="0"/>
      <dgm:spPr/>
    </dgm:pt>
    <dgm:pt modelId="{1D0A7228-1C0E-4892-9CCE-70EE7894629D}" type="pres">
      <dgm:prSet presAssocID="{09F79CFF-5A90-4EA3-9C8B-3A60A220724E}" presName="composite" presStyleCnt="0"/>
      <dgm:spPr/>
    </dgm:pt>
    <dgm:pt modelId="{D3DA3FDC-D55D-4A62-93A8-4261F8EF4330}" type="pres">
      <dgm:prSet presAssocID="{09F79CFF-5A90-4EA3-9C8B-3A60A220724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0D5EA-FFB0-4990-A9DB-3F3B76BC7E14}" type="pres">
      <dgm:prSet presAssocID="{09F79CFF-5A90-4EA3-9C8B-3A60A220724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CDA0D6-479F-4429-82ED-09DF455E8C8B}" srcId="{2CB2CACC-F288-4626-95D5-5A199509DAD5}" destId="{09F79CFF-5A90-4EA3-9C8B-3A60A220724E}" srcOrd="1" destOrd="0" parTransId="{3C184B98-8F91-4468-8978-73EC2F0DFF28}" sibTransId="{DA1423F2-DCF6-44ED-8EA4-6DA36E7D4E67}"/>
    <dgm:cxn modelId="{29CA92CA-7B6E-4C77-B783-A94C556A20CD}" type="presOf" srcId="{2CB2CACC-F288-4626-95D5-5A199509DAD5}" destId="{BD2D6BFB-96E3-47F5-97BC-7186C81854C6}" srcOrd="0" destOrd="0" presId="urn:microsoft.com/office/officeart/2005/8/layout/hList1"/>
    <dgm:cxn modelId="{B5348738-E52A-4224-80AB-07013A669E20}" srcId="{C7F6F835-0F41-46A1-93BB-5BFFF87112A1}" destId="{96B906FC-F00C-466A-8D39-4477E69E5BC8}" srcOrd="0" destOrd="0" parTransId="{0A0CF4F9-D665-4B1C-8AE6-6D354BB8AD29}" sibTransId="{33AC7EB1-D30C-4D81-9385-598CBFF9EDCE}"/>
    <dgm:cxn modelId="{51B97CD2-B8A2-4A56-BA2C-69BDE667F16F}" srcId="{2CB2CACC-F288-4626-95D5-5A199509DAD5}" destId="{C7F6F835-0F41-46A1-93BB-5BFFF87112A1}" srcOrd="0" destOrd="0" parTransId="{F3061835-8026-4E49-8581-48762AF05969}" sibTransId="{92D87658-366D-482D-B709-0C111989BF23}"/>
    <dgm:cxn modelId="{0477CA64-77EA-4758-B15B-6B2C3B18CAD1}" srcId="{09F79CFF-5A90-4EA3-9C8B-3A60A220724E}" destId="{CDF73C08-97B0-4A98-8738-E24C511A11FA}" srcOrd="2" destOrd="0" parTransId="{2ACB2B41-F34A-4541-AF28-97F1493E7166}" sibTransId="{0914AA19-03E1-49EF-ACBD-0816EC71C3BC}"/>
    <dgm:cxn modelId="{1AE0EBBC-2DC8-4F18-BF24-D323178F8D17}" srcId="{C7F6F835-0F41-46A1-93BB-5BFFF87112A1}" destId="{6A82218A-E198-4DCC-BD02-4FCF672C50BC}" srcOrd="1" destOrd="0" parTransId="{DEAB8B15-954B-4782-8E35-8555D19C5336}" sibTransId="{000560F2-1E4B-4CDD-9DBB-D5922E79D411}"/>
    <dgm:cxn modelId="{230DB1AB-DFA7-4DA6-80A4-07F8E666A69E}" type="presOf" srcId="{6A82218A-E198-4DCC-BD02-4FCF672C50BC}" destId="{9B9A89E9-84BA-4EAD-BA30-C69E5BFF6775}" srcOrd="0" destOrd="1" presId="urn:microsoft.com/office/officeart/2005/8/layout/hList1"/>
    <dgm:cxn modelId="{3A91EEFA-A98C-4695-BD6A-3E6E9749D5D8}" type="presOf" srcId="{C866A24B-6087-4B70-904B-3D42521F8B9A}" destId="{3440D5EA-FFB0-4990-A9DB-3F3B76BC7E14}" srcOrd="0" destOrd="1" presId="urn:microsoft.com/office/officeart/2005/8/layout/hList1"/>
    <dgm:cxn modelId="{21FB968F-C493-4224-85E5-6F36C58D275C}" type="presOf" srcId="{C7F6F835-0F41-46A1-93BB-5BFFF87112A1}" destId="{D51C721A-EFB6-4C08-9C3B-D1532DBC1B41}" srcOrd="0" destOrd="0" presId="urn:microsoft.com/office/officeart/2005/8/layout/hList1"/>
    <dgm:cxn modelId="{8CBDF641-EBDE-4664-88DE-AE37F3FFE48D}" type="presOf" srcId="{CDF73C08-97B0-4A98-8738-E24C511A11FA}" destId="{3440D5EA-FFB0-4990-A9DB-3F3B76BC7E14}" srcOrd="0" destOrd="2" presId="urn:microsoft.com/office/officeart/2005/8/layout/hList1"/>
    <dgm:cxn modelId="{B362F916-237A-427D-B396-5ED0AC43D981}" srcId="{09F79CFF-5A90-4EA3-9C8B-3A60A220724E}" destId="{C866A24B-6087-4B70-904B-3D42521F8B9A}" srcOrd="1" destOrd="0" parTransId="{C9A92AE7-93D2-4C8E-8AC5-1954082917D0}" sibTransId="{8DEDCB50-F9F7-40F5-8B77-BD7CFB641B20}"/>
    <dgm:cxn modelId="{CD34F265-82E2-4E80-B407-3E97916378AB}" type="presOf" srcId="{1850E071-EC72-40ED-AF61-C4647DDF3B2D}" destId="{3440D5EA-FFB0-4990-A9DB-3F3B76BC7E14}" srcOrd="0" destOrd="0" presId="urn:microsoft.com/office/officeart/2005/8/layout/hList1"/>
    <dgm:cxn modelId="{7C6EB9B7-8EFD-40DB-ADC9-0C0FBA92CC36}" type="presOf" srcId="{09F79CFF-5A90-4EA3-9C8B-3A60A220724E}" destId="{D3DA3FDC-D55D-4A62-93A8-4261F8EF4330}" srcOrd="0" destOrd="0" presId="urn:microsoft.com/office/officeart/2005/8/layout/hList1"/>
    <dgm:cxn modelId="{C1ABCA60-8502-462F-9BBD-26E5DE63FEBF}" type="presOf" srcId="{52DEBF61-2426-4B38-A18D-0215BB5FD4CE}" destId="{9B9A89E9-84BA-4EAD-BA30-C69E5BFF6775}" srcOrd="0" destOrd="2" presId="urn:microsoft.com/office/officeart/2005/8/layout/hList1"/>
    <dgm:cxn modelId="{2ACF1A1D-C426-4F52-A85B-FF44465F2778}" srcId="{09F79CFF-5A90-4EA3-9C8B-3A60A220724E}" destId="{1850E071-EC72-40ED-AF61-C4647DDF3B2D}" srcOrd="0" destOrd="0" parTransId="{6AB824DA-9583-42A2-BCCF-89ED58847605}" sibTransId="{2F2F5C50-3538-44FC-AAC4-B086028B0122}"/>
    <dgm:cxn modelId="{753A6D91-5959-4F7C-BC9D-02B57E0F23D3}" srcId="{C7F6F835-0F41-46A1-93BB-5BFFF87112A1}" destId="{52DEBF61-2426-4B38-A18D-0215BB5FD4CE}" srcOrd="2" destOrd="0" parTransId="{225F2C23-04BE-4595-A13B-C4528244F0A5}" sibTransId="{87A5CB21-2031-488A-A236-6F3649C26988}"/>
    <dgm:cxn modelId="{FF526494-E16D-4A64-91DD-FC64C9AE3461}" type="presOf" srcId="{96B906FC-F00C-466A-8D39-4477E69E5BC8}" destId="{9B9A89E9-84BA-4EAD-BA30-C69E5BFF6775}" srcOrd="0" destOrd="0" presId="urn:microsoft.com/office/officeart/2005/8/layout/hList1"/>
    <dgm:cxn modelId="{86E5D1E9-95BA-4151-87D2-1A4E3F78960D}" type="presParOf" srcId="{BD2D6BFB-96E3-47F5-97BC-7186C81854C6}" destId="{AD0F0072-1CE7-47BF-A963-83F7EAF5F96A}" srcOrd="0" destOrd="0" presId="urn:microsoft.com/office/officeart/2005/8/layout/hList1"/>
    <dgm:cxn modelId="{04AE3D43-55D3-4778-ABC8-34D31A46CE96}" type="presParOf" srcId="{AD0F0072-1CE7-47BF-A963-83F7EAF5F96A}" destId="{D51C721A-EFB6-4C08-9C3B-D1532DBC1B41}" srcOrd="0" destOrd="0" presId="urn:microsoft.com/office/officeart/2005/8/layout/hList1"/>
    <dgm:cxn modelId="{5DF4CD29-B7E4-4A89-ACE2-83E55C6CE599}" type="presParOf" srcId="{AD0F0072-1CE7-47BF-A963-83F7EAF5F96A}" destId="{9B9A89E9-84BA-4EAD-BA30-C69E5BFF6775}" srcOrd="1" destOrd="0" presId="urn:microsoft.com/office/officeart/2005/8/layout/hList1"/>
    <dgm:cxn modelId="{CF496EA8-AEC3-4104-9E50-BF35D214A362}" type="presParOf" srcId="{BD2D6BFB-96E3-47F5-97BC-7186C81854C6}" destId="{3A90DE3B-69DE-401F-9DFA-BFA6D5015488}" srcOrd="1" destOrd="0" presId="urn:microsoft.com/office/officeart/2005/8/layout/hList1"/>
    <dgm:cxn modelId="{4A66D8F3-F688-4F96-8F5E-B05C4F57DE80}" type="presParOf" srcId="{BD2D6BFB-96E3-47F5-97BC-7186C81854C6}" destId="{1D0A7228-1C0E-4892-9CCE-70EE7894629D}" srcOrd="2" destOrd="0" presId="urn:microsoft.com/office/officeart/2005/8/layout/hList1"/>
    <dgm:cxn modelId="{B7A9C4E3-C639-4667-82A3-CFD195D344CE}" type="presParOf" srcId="{1D0A7228-1C0E-4892-9CCE-70EE7894629D}" destId="{D3DA3FDC-D55D-4A62-93A8-4261F8EF4330}" srcOrd="0" destOrd="0" presId="urn:microsoft.com/office/officeart/2005/8/layout/hList1"/>
    <dgm:cxn modelId="{6812D821-050A-4453-BAE2-D453FCA383B9}" type="presParOf" srcId="{1D0A7228-1C0E-4892-9CCE-70EE7894629D}" destId="{3440D5EA-FFB0-4990-A9DB-3F3B76BC7E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9CA0D-CD16-4DEF-927B-B955C38B01B3}">
      <dsp:nvSpPr>
        <dsp:cNvPr id="0" name=""/>
        <dsp:cNvSpPr/>
      </dsp:nvSpPr>
      <dsp:spPr>
        <a:xfrm>
          <a:off x="2171657" y="1415577"/>
          <a:ext cx="1754347" cy="1517581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Enterprise Content Services</a:t>
          </a:r>
          <a:endParaRPr lang="en-US" sz="1400" kern="1200" dirty="0"/>
        </a:p>
      </dsp:txBody>
      <dsp:txXfrm>
        <a:off x="2462377" y="1667061"/>
        <a:ext cx="1172907" cy="1014613"/>
      </dsp:txXfrm>
    </dsp:sp>
    <dsp:sp modelId="{4CD097D5-F0B4-459B-83B1-88327AAB4E50}">
      <dsp:nvSpPr>
        <dsp:cNvPr id="0" name=""/>
        <dsp:cNvSpPr/>
      </dsp:nvSpPr>
      <dsp:spPr>
        <a:xfrm>
          <a:off x="3270215" y="689516"/>
          <a:ext cx="661910" cy="57032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BF094-C3E1-496C-8D5A-1940FB030270}">
      <dsp:nvSpPr>
        <dsp:cNvPr id="0" name=""/>
        <dsp:cNvSpPr/>
      </dsp:nvSpPr>
      <dsp:spPr>
        <a:xfrm>
          <a:off x="2207749" y="-94960"/>
          <a:ext cx="1680498" cy="15043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all" baseline="0" dirty="0" smtClean="0"/>
            <a:t>Student</a:t>
          </a:r>
          <a:endParaRPr lang="en-US" sz="1200" b="1" kern="1200" cap="all" baseline="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Student Data</a:t>
          </a:r>
          <a:endParaRPr lang="en-US" sz="1050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Application Processing</a:t>
          </a:r>
          <a:endParaRPr lang="en-US" sz="1050" kern="1200" dirty="0"/>
        </a:p>
      </dsp:txBody>
      <dsp:txXfrm>
        <a:off x="2492666" y="160092"/>
        <a:ext cx="1110664" cy="994246"/>
      </dsp:txXfrm>
    </dsp:sp>
    <dsp:sp modelId="{C35068FF-79DD-4AF8-987F-21F9F213AB19}">
      <dsp:nvSpPr>
        <dsp:cNvPr id="0" name=""/>
        <dsp:cNvSpPr/>
      </dsp:nvSpPr>
      <dsp:spPr>
        <a:xfrm>
          <a:off x="4042716" y="1755717"/>
          <a:ext cx="661910" cy="57032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ED256-6A02-4296-B349-77EEA56A409A}">
      <dsp:nvSpPr>
        <dsp:cNvPr id="0" name=""/>
        <dsp:cNvSpPr/>
      </dsp:nvSpPr>
      <dsp:spPr>
        <a:xfrm>
          <a:off x="3565325" y="736730"/>
          <a:ext cx="1610570" cy="137095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all" baseline="0" dirty="0" smtClean="0"/>
            <a:t>Finance</a:t>
          </a:r>
          <a:endParaRPr lang="en-US" sz="1200" b="1" kern="1200" cap="all" baseline="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FOPPS</a:t>
          </a:r>
          <a:endParaRPr lang="en-US" sz="1050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Journal Entries</a:t>
          </a:r>
          <a:endParaRPr lang="en-US" sz="1050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Capital Equipment</a:t>
          </a:r>
          <a:endParaRPr lang="en-US" sz="1050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smtClean="0"/>
            <a:t>Contracts</a:t>
          </a:r>
          <a:endParaRPr lang="en-US" sz="1050" kern="1200" dirty="0"/>
        </a:p>
      </dsp:txBody>
      <dsp:txXfrm>
        <a:off x="3830100" y="962113"/>
        <a:ext cx="1081020" cy="920191"/>
      </dsp:txXfrm>
    </dsp:sp>
    <dsp:sp modelId="{2DBFF861-8C8E-40DF-AD52-68D0935AF6D3}">
      <dsp:nvSpPr>
        <dsp:cNvPr id="0" name=""/>
        <dsp:cNvSpPr/>
      </dsp:nvSpPr>
      <dsp:spPr>
        <a:xfrm>
          <a:off x="3506087" y="2959257"/>
          <a:ext cx="661910" cy="57032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B13FA-F527-42AB-929E-4DA9683B3000}">
      <dsp:nvSpPr>
        <dsp:cNvPr id="0" name=""/>
        <dsp:cNvSpPr/>
      </dsp:nvSpPr>
      <dsp:spPr>
        <a:xfrm>
          <a:off x="3546786" y="2227486"/>
          <a:ext cx="1647647" cy="139722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HCM</a:t>
          </a:r>
          <a:endParaRPr lang="en-US" sz="1200" b="1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Employee Data</a:t>
          </a:r>
          <a:endParaRPr lang="en-US" sz="1050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Benefits Processing</a:t>
          </a:r>
          <a:endParaRPr lang="en-US" sz="1050" kern="1200" dirty="0"/>
        </a:p>
      </dsp:txBody>
      <dsp:txXfrm>
        <a:off x="3817152" y="2456760"/>
        <a:ext cx="1106915" cy="938677"/>
      </dsp:txXfrm>
    </dsp:sp>
    <dsp:sp modelId="{ADE48779-D9ED-492F-AA6F-3060A9621B88}">
      <dsp:nvSpPr>
        <dsp:cNvPr id="0" name=""/>
        <dsp:cNvSpPr/>
      </dsp:nvSpPr>
      <dsp:spPr>
        <a:xfrm>
          <a:off x="2174922" y="3084189"/>
          <a:ext cx="661910" cy="57032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42CB3-EB46-499E-9E39-9E8D5E09A34F}">
      <dsp:nvSpPr>
        <dsp:cNvPr id="0" name=""/>
        <dsp:cNvSpPr/>
      </dsp:nvSpPr>
      <dsp:spPr>
        <a:xfrm>
          <a:off x="2282774" y="3010444"/>
          <a:ext cx="1538643" cy="136300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all" baseline="0" dirty="0" smtClean="0"/>
            <a:t>Security</a:t>
          </a:r>
          <a:endParaRPr lang="en-US" sz="1200" b="1" kern="1200" cap="all" baseline="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Access requests</a:t>
          </a:r>
          <a:endParaRPr lang="en-US" sz="1050" kern="1200" dirty="0"/>
        </a:p>
      </dsp:txBody>
      <dsp:txXfrm>
        <a:off x="2541590" y="3239716"/>
        <a:ext cx="1021011" cy="904465"/>
      </dsp:txXfrm>
    </dsp:sp>
    <dsp:sp modelId="{A5504040-CDC3-4D38-994D-6815B4392CF6}">
      <dsp:nvSpPr>
        <dsp:cNvPr id="0" name=""/>
        <dsp:cNvSpPr/>
      </dsp:nvSpPr>
      <dsp:spPr>
        <a:xfrm>
          <a:off x="1389771" y="2018416"/>
          <a:ext cx="661910" cy="57032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F2865-16D6-474B-809F-BD0E3C5C3323}">
      <dsp:nvSpPr>
        <dsp:cNvPr id="0" name=""/>
        <dsp:cNvSpPr/>
      </dsp:nvSpPr>
      <dsp:spPr>
        <a:xfrm>
          <a:off x="901565" y="2213410"/>
          <a:ext cx="1651788" cy="14270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all" baseline="0" dirty="0" smtClean="0"/>
            <a:t>Advancement</a:t>
          </a:r>
          <a:endParaRPr lang="en-US" sz="1200" b="1" kern="1200" cap="all" baseline="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Gift Processing</a:t>
          </a:r>
          <a:endParaRPr lang="en-US" sz="1050" kern="1200" dirty="0"/>
        </a:p>
      </dsp:txBody>
      <dsp:txXfrm>
        <a:off x="1175120" y="2449752"/>
        <a:ext cx="1104678" cy="954403"/>
      </dsp:txXfrm>
    </dsp:sp>
    <dsp:sp modelId="{93023F13-51C8-43DD-ABA3-A2C39C533D27}">
      <dsp:nvSpPr>
        <dsp:cNvPr id="0" name=""/>
        <dsp:cNvSpPr/>
      </dsp:nvSpPr>
      <dsp:spPr>
        <a:xfrm>
          <a:off x="905626" y="736735"/>
          <a:ext cx="1643665" cy="136752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all" baseline="0" dirty="0" smtClean="0"/>
            <a:t>Research</a:t>
          </a:r>
          <a:endParaRPr lang="en-US" sz="1200" b="1" kern="1200" cap="all" baseline="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Research Content</a:t>
          </a:r>
          <a:endParaRPr lang="en-US" sz="1050" kern="1200" dirty="0"/>
        </a:p>
      </dsp:txBody>
      <dsp:txXfrm>
        <a:off x="1172832" y="959049"/>
        <a:ext cx="1109253" cy="922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C721A-EFB6-4C08-9C3B-D1532DBC1B41}">
      <dsp:nvSpPr>
        <dsp:cNvPr id="0" name=""/>
        <dsp:cNvSpPr/>
      </dsp:nvSpPr>
      <dsp:spPr>
        <a:xfrm>
          <a:off x="26" y="121087"/>
          <a:ext cx="2547279" cy="10122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Document Type Group 1</a:t>
          </a:r>
          <a:endParaRPr lang="en-US" sz="2800" b="1" kern="1200" dirty="0"/>
        </a:p>
      </dsp:txBody>
      <dsp:txXfrm>
        <a:off x="26" y="121087"/>
        <a:ext cx="2547279" cy="1012270"/>
      </dsp:txXfrm>
    </dsp:sp>
    <dsp:sp modelId="{9B9A89E9-84BA-4EAD-BA30-C69E5BFF6775}">
      <dsp:nvSpPr>
        <dsp:cNvPr id="0" name=""/>
        <dsp:cNvSpPr/>
      </dsp:nvSpPr>
      <dsp:spPr>
        <a:xfrm>
          <a:off x="26" y="1133357"/>
          <a:ext cx="2547279" cy="292067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Document Type 1.1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Document Type 1.2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Document Type 1.3</a:t>
          </a:r>
          <a:endParaRPr lang="en-US" sz="2800" kern="1200" dirty="0"/>
        </a:p>
      </dsp:txBody>
      <dsp:txXfrm>
        <a:off x="26" y="1133357"/>
        <a:ext cx="2547279" cy="2920679"/>
      </dsp:txXfrm>
    </dsp:sp>
    <dsp:sp modelId="{D3DA3FDC-D55D-4A62-93A8-4261F8EF4330}">
      <dsp:nvSpPr>
        <dsp:cNvPr id="0" name=""/>
        <dsp:cNvSpPr/>
      </dsp:nvSpPr>
      <dsp:spPr>
        <a:xfrm>
          <a:off x="2903925" y="121087"/>
          <a:ext cx="2547279" cy="10122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Document Type Group 2</a:t>
          </a:r>
          <a:endParaRPr lang="en-US" sz="2800" b="1" kern="1200" dirty="0"/>
        </a:p>
      </dsp:txBody>
      <dsp:txXfrm>
        <a:off x="2903925" y="121087"/>
        <a:ext cx="2547279" cy="1012270"/>
      </dsp:txXfrm>
    </dsp:sp>
    <dsp:sp modelId="{3440D5EA-FFB0-4990-A9DB-3F3B76BC7E14}">
      <dsp:nvSpPr>
        <dsp:cNvPr id="0" name=""/>
        <dsp:cNvSpPr/>
      </dsp:nvSpPr>
      <dsp:spPr>
        <a:xfrm>
          <a:off x="2903925" y="1133357"/>
          <a:ext cx="2547279" cy="292067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Document Type 2.1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Document Type 2.2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Document Type 2.3</a:t>
          </a:r>
          <a:endParaRPr lang="en-US" sz="2800" kern="1200" dirty="0"/>
        </a:p>
      </dsp:txBody>
      <dsp:txXfrm>
        <a:off x="2903925" y="1133357"/>
        <a:ext cx="2547279" cy="2920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1266B4-7B75-4E76-9913-89D59D14BBAC}" type="datetimeFigureOut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C46082-6389-4E0B-A2BF-E1E8B31BD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95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00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9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4A708-8970-4CB8-9F27-066EF17739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49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60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83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92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67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1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3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3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13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29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4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33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99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30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12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55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1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29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0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569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68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911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803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48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317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068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175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196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983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87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734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769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142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29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54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26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861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107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23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423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31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7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461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8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81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7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46082-6389-4E0B-A2BF-E1E8B31BD3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9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345113"/>
            <a:ext cx="4025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03426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076079"/>
            <a:ext cx="6400800" cy="73392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17805" y="4073949"/>
            <a:ext cx="3797595" cy="417512"/>
          </a:xfrm>
        </p:spPr>
        <p:txBody>
          <a:bodyPr/>
          <a:lstStyle>
            <a:lvl1pPr marL="0" indent="0" algn="r">
              <a:buNone/>
              <a:defRPr lang="en-US" sz="3200" b="0" kern="1200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269038" y="4748218"/>
            <a:ext cx="2646362" cy="433387"/>
          </a:xfrm>
        </p:spPr>
        <p:txBody>
          <a:bodyPr/>
          <a:lstStyle>
            <a:lvl1pPr marL="0" indent="0" algn="r">
              <a:buNone/>
              <a:defRPr lang="en-US" sz="2400" b="0" kern="1200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00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78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4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F64BC5-6A80-42CE-87F7-F6A806F53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6030832"/>
            <a:ext cx="3597100" cy="6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5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9826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226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6500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ADFFCE-E1A4-4B4E-B4BE-AC50CC7C8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6030832"/>
            <a:ext cx="3597100" cy="6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1751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CCADA6-32E0-42A5-B3B5-5B75CC95F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6030832"/>
            <a:ext cx="3597100" cy="6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49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00689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00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B6C234-B59B-42BA-BF20-E60662DE09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6030832"/>
            <a:ext cx="3597100" cy="6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9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61050"/>
            <a:ext cx="9144000" cy="990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39875"/>
            <a:ext cx="8229600" cy="4275138"/>
          </a:xfr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 userDrawn="1">
            <p:ph type="sldNum" sz="quarter" idx="14"/>
          </p:nvPr>
        </p:nvSpPr>
        <p:spPr>
          <a:xfrm>
            <a:off x="8250238" y="6356350"/>
            <a:ext cx="43656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1F1EA8-5E80-49D3-8ADA-71A565AC6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6030832"/>
            <a:ext cx="3597100" cy="690643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57200" y="1479395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79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7512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3FC9BF-B2F1-429C-9CBF-837E8681BD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6030832"/>
            <a:ext cx="3597100" cy="69064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1494263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36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10CEC8-414C-449C-AE08-908E4EB6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6030832"/>
            <a:ext cx="3597100" cy="6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2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AAAB49-BB2F-4A23-B648-FD56FA54B5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6030832"/>
            <a:ext cx="3597100" cy="69064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490133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10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004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5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DD6A0B-245C-4B9A-96D8-C3D3C20CC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6030832"/>
            <a:ext cx="3597100" cy="690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59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26974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226913"/>
            <a:ext cx="2697479" cy="360045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24934" y="1535113"/>
            <a:ext cx="26974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24934" y="2226913"/>
            <a:ext cx="2697480" cy="355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DD6A0B-245C-4B9A-96D8-C3D3C20CC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6030832"/>
            <a:ext cx="3597100" cy="690643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92668" y="1535113"/>
            <a:ext cx="26974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2"/>
          </p:nvPr>
        </p:nvSpPr>
        <p:spPr>
          <a:xfrm>
            <a:off x="5992668" y="2226913"/>
            <a:ext cx="2694132" cy="355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199" y="1417638"/>
            <a:ext cx="82296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0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1ED92F-8EAE-4665-A3A1-64920556CE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6030832"/>
            <a:ext cx="3597100" cy="6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82E4DE-97DD-4D73-9A0C-D2A2A24A0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6030832"/>
            <a:ext cx="3597100" cy="6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E93526-0CD9-4CC5-9DC1-26EC9E6E1416}" type="datetime1">
              <a:rPr lang="en-US"/>
              <a:pPr>
                <a:defRPr/>
              </a:pPr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5E5DF7-6F83-42C0-BA6F-25CE1DF17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30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m.prod.cu.edu/ReportingViewerPublic/Viewer.aspx?enc=AYwulMHKpNAdTzvLfe2/zkdIunkx%2bBdEz6f5wHxAwwV6MuquYhLGE7ko15ColMNC%2b34EAAjUNFLzD8qaD%2bSQS1BylmKtOYlpLKUOU7FM39tupL7IqJdHma%2b3rP1mJRTWy4kN3eIi0Xkd5OCR4REf7kC8Ur3UtxvxQe%2bjKZafQXU3FsxFpF4E07BThcZ06fImjLnTGO5J9CTl8aqsvmg7rBcGLQ93ROpS%2beRO9sjsS0i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.edu/uis/onbase-training" TargetMode="External"/><Relationship Id="rId7" Type="http://schemas.openxmlformats.org/officeDocument/2006/relationships/hyperlink" Target="https://www.cu.edu/uis/enterprise-content-services-advisory-committee" TargetMode="External"/><Relationship Id="rId2" Type="http://schemas.openxmlformats.org/officeDocument/2006/relationships/hyperlink" Target="https://www.cu.edu/uis/service-catalog/enterprise-content-servic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u.edu/uis/onbase-certified-department-administrators" TargetMode="External"/><Relationship Id="rId5" Type="http://schemas.openxmlformats.org/officeDocument/2006/relationships/hyperlink" Target="https://www.cu.edu/uis/onbase-technical-support" TargetMode="External"/><Relationship Id="rId4" Type="http://schemas.openxmlformats.org/officeDocument/2006/relationships/hyperlink" Target="https://www.cu.edu/uis/onbase-new-customer-information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>
          <a:xfrm>
            <a:off x="1143000" y="1303338"/>
            <a:ext cx="7772400" cy="1470025"/>
          </a:xfrm>
        </p:spPr>
        <p:txBody>
          <a:bodyPr/>
          <a:lstStyle/>
          <a:p>
            <a:r>
              <a:rPr lang="en-US" dirty="0"/>
              <a:t>Enterprise Content Services</a:t>
            </a:r>
            <a:endParaRPr lang="en-US" dirty="0" smtClean="0"/>
          </a:p>
        </p:txBody>
      </p:sp>
      <p:sp>
        <p:nvSpPr>
          <p:cNvPr id="1536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2237BE-83F5-4E7A-81E5-E0360874A4B9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239754"/>
            <a:ext cx="200025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 Case - Tuition Benefit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9472" y="1600200"/>
            <a:ext cx="3547872" cy="1415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8016" y="1600200"/>
            <a:ext cx="4038600" cy="417512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Capture: </a:t>
            </a:r>
            <a:r>
              <a:rPr lang="en-US" dirty="0" smtClean="0"/>
              <a:t>Content is created using an OnBase Unity Form.</a:t>
            </a:r>
          </a:p>
          <a:p>
            <a:r>
              <a:rPr lang="en-US" b="1" dirty="0" smtClean="0"/>
              <a:t>Integrate: </a:t>
            </a:r>
            <a:r>
              <a:rPr lang="en-US" dirty="0" smtClean="0"/>
              <a:t>Employee and Student data from Campus Solutions ensures accuracy.</a:t>
            </a:r>
          </a:p>
          <a:p>
            <a:r>
              <a:rPr lang="en-US" b="1" dirty="0" smtClean="0"/>
              <a:t>Manage: </a:t>
            </a:r>
            <a:r>
              <a:rPr lang="en-US" dirty="0" smtClean="0"/>
              <a:t>Approvals and processing performed in OnBase workflow.</a:t>
            </a:r>
          </a:p>
          <a:p>
            <a:r>
              <a:rPr lang="en-US" b="1" dirty="0" smtClean="0"/>
              <a:t>Measure: </a:t>
            </a:r>
            <a:r>
              <a:rPr lang="en-US" dirty="0" smtClean="0"/>
              <a:t>Reporting Dashboards provide information.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359"/>
          <a:stretch/>
        </p:blipFill>
        <p:spPr>
          <a:xfrm>
            <a:off x="4041648" y="3198626"/>
            <a:ext cx="2843402" cy="2494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48007"/>
          <a:stretch/>
        </p:blipFill>
        <p:spPr>
          <a:xfrm>
            <a:off x="6976873" y="3557632"/>
            <a:ext cx="2029968" cy="190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13915250"/>
              </p:ext>
            </p:extLst>
          </p:nvPr>
        </p:nvGraphicFramePr>
        <p:xfrm>
          <a:off x="1524000" y="1417638"/>
          <a:ext cx="6096000" cy="427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5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637023"/>
            <a:ext cx="8229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120 departments, </a:t>
            </a:r>
            <a:r>
              <a:rPr lang="en-US" dirty="0" smtClean="0"/>
              <a:t>2900 </a:t>
            </a:r>
            <a:r>
              <a:rPr lang="en-US" dirty="0"/>
              <a:t>users</a:t>
            </a:r>
          </a:p>
          <a:p>
            <a:r>
              <a:rPr lang="en-US" dirty="0"/>
              <a:t>Archive contains over </a:t>
            </a:r>
            <a:r>
              <a:rPr lang="en-US" dirty="0" smtClean="0"/>
              <a:t>20 </a:t>
            </a:r>
            <a:r>
              <a:rPr lang="en-US" dirty="0"/>
              <a:t>million documents</a:t>
            </a:r>
          </a:p>
          <a:p>
            <a:r>
              <a:rPr lang="en-US" dirty="0"/>
              <a:t>Over one million new pieces of content processed </a:t>
            </a:r>
            <a:r>
              <a:rPr lang="en-US" dirty="0" smtClean="0"/>
              <a:t>annually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1" y="2625421"/>
            <a:ext cx="7953756" cy="2523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0864" y="529437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Metrics Reporting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Architecture &amp; Infrastructure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AAAB49-BB2F-4A23-B648-FD56FA54B5D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OnBase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Web </a:t>
            </a:r>
            <a:r>
              <a:rPr lang="en-US" dirty="0" smtClean="0"/>
              <a:t>Client and Windows Clients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Web Client works </a:t>
            </a:r>
            <a:r>
              <a:rPr lang="en-US" dirty="0"/>
              <a:t>with any </a:t>
            </a:r>
            <a:r>
              <a:rPr lang="en-US" dirty="0" smtClean="0"/>
              <a:t>browser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Fully scalable to meet the needs of the entire </a:t>
            </a:r>
            <a:r>
              <a:rPr lang="en-US" dirty="0" smtClean="0"/>
              <a:t>university </a:t>
            </a:r>
            <a:r>
              <a:rPr lang="en-US" dirty="0"/>
              <a:t>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OnBase Architecture,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Four Environments: Production, Stage, Test and Development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Utilizing load balancing and redundancy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SAN </a:t>
            </a:r>
            <a:r>
              <a:rPr lang="en-US" dirty="0"/>
              <a:t>for content storage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Oracle database for </a:t>
            </a:r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126645" y="251618"/>
            <a:ext cx="6836285" cy="5456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679837" y="2607867"/>
            <a:ext cx="5116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Infrastructure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092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ONBASE CLIENTS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Clients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Client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4163" lvl="2"/>
            <a:r>
              <a:rPr lang="en-US" sz="2000" dirty="0" smtClean="0"/>
              <a:t>Provides </a:t>
            </a:r>
            <a:r>
              <a:rPr lang="en-US" sz="2000" dirty="0"/>
              <a:t>access to content through standard Web browsers</a:t>
            </a:r>
          </a:p>
          <a:p>
            <a:pPr marL="284163" lvl="2"/>
            <a:r>
              <a:rPr lang="en-US" sz="2000" dirty="0"/>
              <a:t>Supports SSO (SAML/PeopleSoft)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178682" y="1535113"/>
            <a:ext cx="4041775" cy="639762"/>
          </a:xfrm>
        </p:spPr>
        <p:txBody>
          <a:bodyPr/>
          <a:lstStyle/>
          <a:p>
            <a:r>
              <a:rPr lang="en-US" dirty="0" smtClean="0"/>
              <a:t>Unity Clients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160521" y="2174875"/>
            <a:ext cx="4526280" cy="3556000"/>
          </a:xfrm>
        </p:spPr>
        <p:txBody>
          <a:bodyPr/>
          <a:lstStyle/>
          <a:p>
            <a:pPr marL="284163" lvl="2"/>
            <a:r>
              <a:rPr lang="en-US" sz="2000" dirty="0" smtClean="0"/>
              <a:t>Windows Only</a:t>
            </a:r>
          </a:p>
          <a:p>
            <a:pPr marL="284163" lvl="2"/>
            <a:r>
              <a:rPr lang="en-US" sz="2000" dirty="0" smtClean="0"/>
              <a:t>Familiar </a:t>
            </a:r>
            <a:r>
              <a:rPr lang="en-US" sz="2000" dirty="0"/>
              <a:t>look-and-feel of Microsoft Office</a:t>
            </a:r>
          </a:p>
          <a:p>
            <a:pPr marL="284163" lvl="2"/>
            <a:r>
              <a:rPr lang="en-US" sz="2000" dirty="0" smtClean="0"/>
              <a:t>No </a:t>
            </a:r>
            <a:r>
              <a:rPr lang="en-US" sz="2000" dirty="0"/>
              <a:t>IT staff necessary, any end user can install these clients </a:t>
            </a:r>
            <a:r>
              <a:rPr lang="en-US" sz="2000" dirty="0" smtClean="0"/>
              <a:t>themselves </a:t>
            </a:r>
            <a:r>
              <a:rPr lang="en-US" sz="2000" dirty="0"/>
              <a:t>using Microsoft’s </a:t>
            </a:r>
            <a:r>
              <a:rPr lang="en-US" sz="2000" dirty="0" err="1"/>
              <a:t>ClickOnce</a:t>
            </a:r>
            <a:r>
              <a:rPr lang="en-US" sz="2000" dirty="0"/>
              <a:t> </a:t>
            </a:r>
            <a:r>
              <a:rPr lang="en-US" sz="2000" dirty="0" smtClean="0"/>
              <a:t>technology</a:t>
            </a:r>
          </a:p>
          <a:p>
            <a:pPr marL="284163" lvl="2"/>
            <a:r>
              <a:rPr lang="en-US" sz="2000" dirty="0" smtClean="0"/>
              <a:t>Updates installed automatically</a:t>
            </a:r>
            <a:endParaRPr lang="en-US" sz="2000" dirty="0"/>
          </a:p>
          <a:p>
            <a:pPr marL="284163" lvl="2"/>
            <a:r>
              <a:rPr lang="en-US" sz="2000" dirty="0" smtClean="0"/>
              <a:t>Supports SSO</a:t>
            </a:r>
            <a:endParaRPr lang="en-US" sz="2000" dirty="0"/>
          </a:p>
          <a:p>
            <a:pPr marL="284163" indent="-2286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</a:t>
            </a:r>
            <a:r>
              <a:rPr lang="en-US" dirty="0" smtClean="0"/>
              <a:t>Client Functionality </a:t>
            </a:r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53384"/>
              </p:ext>
            </p:extLst>
          </p:nvPr>
        </p:nvGraphicFramePr>
        <p:xfrm>
          <a:off x="996950" y="1577594"/>
          <a:ext cx="7264400" cy="419773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102527">
                  <a:extLst>
                    <a:ext uri="{9D8B030D-6E8A-4147-A177-3AD203B41FA5}">
                      <a16:colId xmlns:a16="http://schemas.microsoft.com/office/drawing/2014/main" val="1557912880"/>
                    </a:ext>
                  </a:extLst>
                </a:gridCol>
                <a:gridCol w="2580936">
                  <a:extLst>
                    <a:ext uri="{9D8B030D-6E8A-4147-A177-3AD203B41FA5}">
                      <a16:colId xmlns:a16="http://schemas.microsoft.com/office/drawing/2014/main" val="3780661041"/>
                    </a:ext>
                  </a:extLst>
                </a:gridCol>
                <a:gridCol w="2580937">
                  <a:extLst>
                    <a:ext uri="{9D8B030D-6E8A-4147-A177-3AD203B41FA5}">
                      <a16:colId xmlns:a16="http://schemas.microsoft.com/office/drawing/2014/main" val="291728630"/>
                    </a:ext>
                  </a:extLst>
                </a:gridCol>
              </a:tblGrid>
              <a:tr h="4491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client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Unity client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473229"/>
                  </a:ext>
                </a:extLst>
              </a:tr>
              <a:tr h="796906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527247"/>
                  </a:ext>
                </a:extLst>
              </a:tr>
              <a:tr h="359966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User Actions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377641"/>
                  </a:ext>
                </a:extLst>
              </a:tr>
              <a:tr h="287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Retrieve Content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230103"/>
                  </a:ext>
                </a:extLst>
              </a:tr>
              <a:tr h="287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Content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0678590"/>
                  </a:ext>
                </a:extLst>
              </a:tr>
              <a:tr h="287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Scan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595029"/>
                  </a:ext>
                </a:extLst>
              </a:tr>
              <a:tr h="287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Workflow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382390"/>
                  </a:ext>
                </a:extLst>
              </a:tr>
              <a:tr h="287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View Dashboards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639586"/>
                  </a:ext>
                </a:extLst>
              </a:tr>
              <a:tr h="287972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Administrator Actions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576926"/>
                  </a:ext>
                </a:extLst>
              </a:tr>
              <a:tr h="287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Unity Forms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674322"/>
                  </a:ext>
                </a:extLst>
              </a:tr>
              <a:tr h="287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Dashboards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123743"/>
                  </a:ext>
                </a:extLst>
              </a:tr>
              <a:tr h="287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Management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6" marR="607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278797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b="7793"/>
          <a:stretch/>
        </p:blipFill>
        <p:spPr>
          <a:xfrm>
            <a:off x="6590411" y="2068894"/>
            <a:ext cx="668254" cy="680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50" y="2068894"/>
            <a:ext cx="1485900" cy="6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/>
              <a:t>Service Overview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/>
              <a:t>What is Enterprise Content </a:t>
            </a:r>
            <a:r>
              <a:rPr lang="en-US" sz="2000" dirty="0" smtClean="0"/>
              <a:t>Services?</a:t>
            </a: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/>
              <a:t>Architecture &amp; Infrastructure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/>
              <a:t>Clients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/>
              <a:t>Configuration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/>
              <a:t>Security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/>
              <a:t>Next Steps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/>
              <a:t>OnBase Resources</a:t>
            </a: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/>
              <a:t>Questions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165701-5E95-4919-9A0F-7459B2CAC65D}" type="slidenum">
              <a:rPr 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OnBase </a:t>
            </a:r>
            <a:r>
              <a:rPr lang="en-US" dirty="0" smtClean="0"/>
              <a:t>Clients - </a:t>
            </a:r>
            <a:r>
              <a:rPr lang="en-US" dirty="0"/>
              <a:t>Web 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Web Browser Compatibility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38418"/>
              </p:ext>
            </p:extLst>
          </p:nvPr>
        </p:nvGraphicFramePr>
        <p:xfrm>
          <a:off x="1207412" y="2330579"/>
          <a:ext cx="6500697" cy="2927617"/>
        </p:xfrm>
        <a:graphic>
          <a:graphicData uri="http://schemas.openxmlformats.org/drawingml/2006/table">
            <a:tbl>
              <a:tblPr firstRow="1" firstCol="1" bandRow="1"/>
              <a:tblGrid>
                <a:gridCol w="3234982">
                  <a:extLst>
                    <a:ext uri="{9D8B030D-6E8A-4147-A177-3AD203B41FA5}">
                      <a16:colId xmlns:a16="http://schemas.microsoft.com/office/drawing/2014/main" val="2124366202"/>
                    </a:ext>
                  </a:extLst>
                </a:gridCol>
                <a:gridCol w="3265715">
                  <a:extLst>
                    <a:ext uri="{9D8B030D-6E8A-4147-A177-3AD203B41FA5}">
                      <a16:colId xmlns:a16="http://schemas.microsoft.com/office/drawing/2014/main" val="1923239516"/>
                    </a:ext>
                  </a:extLst>
                </a:gridCol>
              </a:tblGrid>
              <a:tr h="418231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Browser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Version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635093"/>
                  </a:ext>
                </a:extLst>
              </a:tr>
              <a:tr h="418231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Google Chrome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64+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845390"/>
                  </a:ext>
                </a:extLst>
              </a:tr>
              <a:tr h="418231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Microsoft Edge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EdgeHTML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16+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47725"/>
                  </a:ext>
                </a:extLst>
              </a:tr>
              <a:tr h="418231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Mozilla Firefox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59+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03860"/>
                  </a:ext>
                </a:extLst>
              </a:tr>
              <a:tr h="418231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Mozilla Firefox ESR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60+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061015"/>
                  </a:ext>
                </a:extLst>
              </a:tr>
              <a:tr h="418231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Microsoft Internet Explorer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208241"/>
                  </a:ext>
                </a:extLst>
              </a:tr>
              <a:tr h="418231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Apple Safari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i="0" u="none" strike="noStrike" baseline="0" dirty="0" smtClean="0">
                          <a:latin typeface="Roboto-Regular"/>
                        </a:rPr>
                        <a:t>10.1.x, 11.0.x, and 11.1.x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699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5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 - </a:t>
            </a:r>
            <a:r>
              <a:rPr lang="en-US" dirty="0"/>
              <a:t>Web </a:t>
            </a:r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994" y="1533355"/>
            <a:ext cx="6440012" cy="43209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8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OnBase Clients - Unity Clients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75126"/>
          </a:xfrm>
        </p:spPr>
        <p:txBody>
          <a:bodyPr/>
          <a:lstStyle/>
          <a:p>
            <a:r>
              <a:rPr lang="en-US" sz="2800" dirty="0" smtClean="0"/>
              <a:t>OnBase </a:t>
            </a:r>
            <a:r>
              <a:rPr lang="en-US" sz="2800" dirty="0" err="1" smtClean="0"/>
              <a:t>ClickOnce</a:t>
            </a:r>
            <a:r>
              <a:rPr lang="en-US" sz="2800" dirty="0" smtClean="0"/>
              <a:t> Clients</a:t>
            </a:r>
            <a:endParaRPr lang="en-US" sz="2400" dirty="0" smtClean="0"/>
          </a:p>
          <a:p>
            <a:pPr lvl="1"/>
            <a:r>
              <a:rPr lang="en-US" sz="2400" dirty="0" smtClean="0"/>
              <a:t>OnBase Unity </a:t>
            </a:r>
            <a:r>
              <a:rPr lang="en-US" sz="2400" dirty="0"/>
              <a:t>Client (general/all purpose client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Scan, Index, Process workflow,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marL="457200" lvl="1" indent="0">
              <a:buNone/>
            </a:pPr>
            <a:endParaRPr lang="en-US" sz="800" dirty="0" smtClean="0"/>
          </a:p>
          <a:p>
            <a:pPr lvl="1"/>
            <a:r>
              <a:rPr lang="en-US" sz="2400" dirty="0" smtClean="0"/>
              <a:t>OnBase Office Integration </a:t>
            </a:r>
            <a:r>
              <a:rPr lang="en-US" sz="2400" dirty="0"/>
              <a:t>Clients (Office plug-ins)</a:t>
            </a:r>
            <a:endParaRPr lang="en-US" sz="2400" dirty="0" smtClean="0"/>
          </a:p>
          <a:p>
            <a:pPr lvl="2"/>
            <a:r>
              <a:rPr lang="en-US" sz="2000" dirty="0" smtClean="0"/>
              <a:t>Submit content right from your office application</a:t>
            </a:r>
          </a:p>
          <a:p>
            <a:pPr lvl="2"/>
            <a:r>
              <a:rPr lang="en-US" sz="2000" dirty="0" smtClean="0"/>
              <a:t>Office 2016 (Outlook, Excel, Word) 32-bit Office only</a:t>
            </a:r>
          </a:p>
          <a:p>
            <a:pPr lvl="2"/>
            <a:r>
              <a:rPr lang="en-US" sz="2000" dirty="0" smtClean="0"/>
              <a:t>With Windows </a:t>
            </a:r>
            <a:r>
              <a:rPr lang="en-US" sz="2000" dirty="0"/>
              <a:t>7 </a:t>
            </a:r>
            <a:r>
              <a:rPr lang="en-US" sz="2000" dirty="0" smtClean="0"/>
              <a:t>you must install Microsoft </a:t>
            </a:r>
            <a:r>
              <a:rPr lang="en-US" sz="2000" dirty="0"/>
              <a:t>Visual Studio Tools for Office (VSTO) 10.0.50325 or higher</a:t>
            </a:r>
            <a:endParaRPr lang="en-US" sz="2000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600" dirty="0" smtClean="0"/>
              <a:t>*Unity </a:t>
            </a:r>
            <a:r>
              <a:rPr lang="en-US" sz="1600" dirty="0"/>
              <a:t>and Office </a:t>
            </a:r>
            <a:r>
              <a:rPr lang="en-US" sz="1600" dirty="0" err="1" smtClean="0"/>
              <a:t>Clickonce</a:t>
            </a:r>
            <a:r>
              <a:rPr lang="en-US" sz="1600" dirty="0" smtClean="0"/>
              <a:t> installer URLs </a:t>
            </a:r>
            <a:r>
              <a:rPr lang="en-US" sz="1600" dirty="0"/>
              <a:t>must be </a:t>
            </a:r>
            <a:r>
              <a:rPr lang="en-US" sz="1600" dirty="0" smtClean="0"/>
              <a:t>invoked </a:t>
            </a:r>
            <a:r>
              <a:rPr lang="en-US" sz="1600" dirty="0"/>
              <a:t>with either IE11 or </a:t>
            </a:r>
            <a:r>
              <a:rPr lang="en-US" sz="1600" dirty="0" smtClean="0"/>
              <a:t>Edge. Other browsers do not know how to </a:t>
            </a:r>
            <a:r>
              <a:rPr lang="en-US" sz="1600" dirty="0"/>
              <a:t>handle </a:t>
            </a:r>
            <a:r>
              <a:rPr lang="en-US" sz="1600" dirty="0" err="1" smtClean="0"/>
              <a:t>Clickonce</a:t>
            </a:r>
            <a:r>
              <a:rPr lang="en-US" sz="1600" dirty="0" smtClean="0"/>
              <a:t> URLs.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06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OnBase Clients - Unity </a:t>
            </a:r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726" y="1518651"/>
            <a:ext cx="6260359" cy="43645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43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OnBase </a:t>
            </a:r>
            <a:r>
              <a:rPr lang="en-US" dirty="0" smtClean="0"/>
              <a:t>Office Integrations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84" y="1531092"/>
            <a:ext cx="7315200" cy="1455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84" y="3022739"/>
            <a:ext cx="7315200" cy="1457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234" y="4516268"/>
            <a:ext cx="73342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ONBASE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OnBase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OnBase is designed to be extremely flexible and configurable </a:t>
            </a:r>
            <a:r>
              <a:rPr lang="en-US" sz="2000" dirty="0" smtClean="0"/>
              <a:t>for </a:t>
            </a:r>
            <a:r>
              <a:rPr lang="en-US" sz="2000" dirty="0"/>
              <a:t>a </a:t>
            </a:r>
            <a:r>
              <a:rPr lang="en-US" sz="2000" dirty="0" smtClean="0"/>
              <a:t>customers' </a:t>
            </a:r>
            <a:r>
              <a:rPr lang="en-US" sz="2000" dirty="0"/>
              <a:t>needs. </a:t>
            </a:r>
            <a:r>
              <a:rPr lang="en-US" sz="2000" dirty="0" smtClean="0"/>
              <a:t>There are six main areas that need to be configured for all new customers.</a:t>
            </a:r>
            <a:endParaRPr lang="en-US" sz="2000" dirty="0"/>
          </a:p>
          <a:p>
            <a:r>
              <a:rPr lang="en-US" sz="2000" dirty="0" smtClean="0"/>
              <a:t>Document Types</a:t>
            </a:r>
            <a:endParaRPr lang="en-US" sz="2000" dirty="0"/>
          </a:p>
          <a:p>
            <a:r>
              <a:rPr lang="en-US" sz="2000" dirty="0"/>
              <a:t>Document </a:t>
            </a:r>
            <a:r>
              <a:rPr lang="en-US" sz="2000" dirty="0" smtClean="0"/>
              <a:t>Type </a:t>
            </a:r>
            <a:r>
              <a:rPr lang="en-US" sz="2000" dirty="0"/>
              <a:t>Groups</a:t>
            </a:r>
          </a:p>
          <a:p>
            <a:r>
              <a:rPr lang="en-US" sz="2000" dirty="0" smtClean="0"/>
              <a:t>Keyword Types</a:t>
            </a:r>
            <a:endParaRPr lang="en-US" sz="2000" dirty="0"/>
          </a:p>
          <a:p>
            <a:r>
              <a:rPr lang="en-US" sz="2000" dirty="0"/>
              <a:t>Keyword </a:t>
            </a:r>
            <a:r>
              <a:rPr lang="en-US" sz="2000" dirty="0" smtClean="0"/>
              <a:t>Type Groups</a:t>
            </a:r>
            <a:endParaRPr lang="en-US" sz="2000" dirty="0"/>
          </a:p>
          <a:p>
            <a:r>
              <a:rPr lang="en-US" sz="2000" dirty="0" smtClean="0"/>
              <a:t>Users</a:t>
            </a:r>
            <a:endParaRPr lang="en-US" sz="2000" dirty="0"/>
          </a:p>
          <a:p>
            <a:r>
              <a:rPr lang="en-US" sz="2000" dirty="0"/>
              <a:t>User Groups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OnBase Naming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The naming convention in OnBase is designed to allow for all configuration elements of OnBase to be easily identified and managed both at the campus/department level as well as at the university-wide level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sz="2000" b="1" dirty="0"/>
              <a:t>Standard naming convention for all configuration in OnBase</a:t>
            </a:r>
            <a:r>
              <a:rPr lang="en-US" sz="2000" b="1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&lt;Campus code&gt; - &lt;Department Code&gt; - &lt;Department-level naming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Examples:	D </a:t>
            </a:r>
            <a:r>
              <a:rPr lang="en-US" sz="2000" dirty="0"/>
              <a:t>- HR - Personnel </a:t>
            </a:r>
            <a:r>
              <a:rPr lang="en-US" sz="2000" dirty="0" smtClean="0"/>
              <a:t>Records</a:t>
            </a:r>
          </a:p>
          <a:p>
            <a:pPr marL="0" indent="0">
              <a:buNone/>
            </a:pPr>
            <a:r>
              <a:rPr lang="en-US" sz="2000" dirty="0" smtClean="0"/>
              <a:t>			B </a:t>
            </a:r>
            <a:r>
              <a:rPr lang="en-US" sz="2000" dirty="0"/>
              <a:t>- ADM </a:t>
            </a:r>
            <a:r>
              <a:rPr lang="en-US" sz="2000" dirty="0" smtClean="0"/>
              <a:t>- Applications</a:t>
            </a:r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dirty="0" smtClean="0"/>
              <a:t>C </a:t>
            </a:r>
            <a:r>
              <a:rPr lang="en-US" sz="2000" dirty="0"/>
              <a:t>- AA - General </a:t>
            </a:r>
            <a:r>
              <a:rPr lang="en-US" sz="2000" dirty="0" smtClean="0"/>
              <a:t>Advising</a:t>
            </a:r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dirty="0" smtClean="0"/>
              <a:t>S </a:t>
            </a:r>
            <a:r>
              <a:rPr lang="en-US" sz="2000" dirty="0"/>
              <a:t>- ES - Overpayment Notice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68609" y="3765171"/>
            <a:ext cx="415388" cy="4056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58642" y="3714417"/>
            <a:ext cx="746621" cy="4056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62275" y="3714417"/>
            <a:ext cx="1518408" cy="4056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7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OnBase Naming Conventions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163695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Campus Codes:</a:t>
            </a:r>
          </a:p>
          <a:p>
            <a:r>
              <a:rPr lang="en-US" dirty="0"/>
              <a:t>A = Anschutz</a:t>
            </a:r>
          </a:p>
          <a:p>
            <a:r>
              <a:rPr lang="en-US" dirty="0"/>
              <a:t>B = Boulder</a:t>
            </a:r>
          </a:p>
          <a:p>
            <a:r>
              <a:rPr lang="en-US" dirty="0"/>
              <a:t>C = Colorado Springs</a:t>
            </a:r>
          </a:p>
          <a:p>
            <a:r>
              <a:rPr lang="en-US" dirty="0"/>
              <a:t>D = Denver</a:t>
            </a:r>
          </a:p>
          <a:p>
            <a:r>
              <a:rPr lang="en-US" dirty="0"/>
              <a:t>S = Systems</a:t>
            </a:r>
          </a:p>
          <a:p>
            <a:r>
              <a:rPr lang="en-US" dirty="0"/>
              <a:t>X = Not Campus Specific</a:t>
            </a:r>
          </a:p>
          <a:p>
            <a:r>
              <a:rPr lang="en-US" dirty="0"/>
              <a:t>T = Trust (not associated with any campus nor exclusively with the University, as they manage healthcare for CU, UPI, and UCH.)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OnBase Naming Conventions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61259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Department Codes</a:t>
            </a:r>
            <a:r>
              <a:rPr lang="en-US" dirty="0"/>
              <a:t>: (new department codes can be </a:t>
            </a:r>
            <a:r>
              <a:rPr lang="en-US" dirty="0" smtClean="0"/>
              <a:t>used </a:t>
            </a:r>
            <a:r>
              <a:rPr lang="en-US" dirty="0"/>
              <a:t>when </a:t>
            </a:r>
            <a:r>
              <a:rPr lang="en-US" dirty="0" smtClean="0"/>
              <a:t>necessary)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973986"/>
            <a:ext cx="36953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AA = Academic Advising</a:t>
            </a:r>
          </a:p>
          <a:p>
            <a:r>
              <a:rPr lang="en-US" sz="1200" dirty="0"/>
              <a:t>ACCTG = Accounting</a:t>
            </a:r>
          </a:p>
          <a:p>
            <a:r>
              <a:rPr lang="en-US" sz="1200" dirty="0"/>
              <a:t>ADM = Admissions</a:t>
            </a:r>
          </a:p>
          <a:p>
            <a:r>
              <a:rPr lang="en-US" sz="1200" dirty="0"/>
              <a:t>AS = Arts and Sciences</a:t>
            </a:r>
          </a:p>
          <a:p>
            <a:r>
              <a:rPr lang="en-US" sz="1200" dirty="0"/>
              <a:t>AST = AS Support of Education Technology</a:t>
            </a:r>
          </a:p>
          <a:p>
            <a:r>
              <a:rPr lang="en-US" sz="1200" dirty="0"/>
              <a:t>BEN = Benefits</a:t>
            </a:r>
          </a:p>
          <a:p>
            <a:r>
              <a:rPr lang="en-US" sz="1200" dirty="0"/>
              <a:t>BUR = Bursar</a:t>
            </a:r>
          </a:p>
          <a:p>
            <a:r>
              <a:rPr lang="en-US" sz="1200" dirty="0"/>
              <a:t>CAD = Cross Area Documents</a:t>
            </a:r>
          </a:p>
          <a:p>
            <a:r>
              <a:rPr lang="en-US" sz="1200" dirty="0"/>
              <a:t>CEPS = Continuing Education</a:t>
            </a:r>
          </a:p>
          <a:p>
            <a:r>
              <a:rPr lang="en-US" sz="1200" dirty="0"/>
              <a:t>COE = College of Education</a:t>
            </a:r>
          </a:p>
          <a:p>
            <a:r>
              <a:rPr lang="en-US" sz="1200" dirty="0"/>
              <a:t>DS = Disability Services</a:t>
            </a:r>
          </a:p>
          <a:p>
            <a:r>
              <a:rPr lang="en-US" sz="1200" dirty="0"/>
              <a:t>ES = Employee Services</a:t>
            </a:r>
          </a:p>
          <a:p>
            <a:r>
              <a:rPr lang="en-US" sz="1200" dirty="0"/>
              <a:t>FA = Financial Aid</a:t>
            </a:r>
          </a:p>
          <a:p>
            <a:r>
              <a:rPr lang="en-US" sz="1200" dirty="0"/>
              <a:t>FAO = Faculty Affairs Office</a:t>
            </a:r>
          </a:p>
          <a:p>
            <a:r>
              <a:rPr lang="en-US" sz="1200" dirty="0"/>
              <a:t>FIN = Finance</a:t>
            </a:r>
          </a:p>
          <a:p>
            <a:r>
              <a:rPr lang="en-US" sz="1200" dirty="0"/>
              <a:t>GSS = Graduate Student Services</a:t>
            </a:r>
          </a:p>
          <a:p>
            <a:r>
              <a:rPr lang="en-US" sz="1200" dirty="0"/>
              <a:t>HON = Honor Code</a:t>
            </a:r>
          </a:p>
          <a:p>
            <a:r>
              <a:rPr lang="en-US" sz="1200" dirty="0"/>
              <a:t>HR = Human </a:t>
            </a:r>
            <a:r>
              <a:rPr lang="en-US" sz="1200" dirty="0" err="1"/>
              <a:t>Recources</a:t>
            </a:r>
            <a:endParaRPr lang="en-US" sz="1200" dirty="0"/>
          </a:p>
          <a:p>
            <a:r>
              <a:rPr lang="en-US" sz="1200" dirty="0"/>
              <a:t>HWT = Health and Welfare Trust</a:t>
            </a:r>
          </a:p>
        </p:txBody>
      </p:sp>
      <p:sp>
        <p:nvSpPr>
          <p:cNvPr id="9" name="Rectangle 8"/>
          <p:cNvSpPr/>
          <p:nvPr/>
        </p:nvSpPr>
        <p:spPr>
          <a:xfrm>
            <a:off x="4152550" y="197015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INTLTX = International Tax</a:t>
            </a:r>
          </a:p>
          <a:p>
            <a:r>
              <a:rPr lang="en-US" sz="1200" dirty="0"/>
              <a:t>ISSS = International Student Services</a:t>
            </a:r>
          </a:p>
          <a:p>
            <a:r>
              <a:rPr lang="en-US" sz="1200" dirty="0"/>
              <a:t>JUD = Judicial Affairs</a:t>
            </a:r>
          </a:p>
          <a:p>
            <a:r>
              <a:rPr lang="en-US" sz="1200" dirty="0"/>
              <a:t>LAW = Law School</a:t>
            </a:r>
          </a:p>
          <a:p>
            <a:r>
              <a:rPr lang="en-US" sz="1200" dirty="0" err="1"/>
              <a:t>LeedsMBA</a:t>
            </a:r>
            <a:r>
              <a:rPr lang="en-US" sz="1200" dirty="0"/>
              <a:t> = Leeds MBA Program</a:t>
            </a:r>
          </a:p>
          <a:p>
            <a:r>
              <a:rPr lang="en-US" sz="1200" dirty="0" err="1"/>
              <a:t>LeedsU</a:t>
            </a:r>
            <a:r>
              <a:rPr lang="en-US" sz="1200" dirty="0"/>
              <a:t> = Leeds Undergrad Academic Advising</a:t>
            </a:r>
          </a:p>
          <a:p>
            <a:r>
              <a:rPr lang="en-US" sz="1200" dirty="0"/>
              <a:t>OOTP = Office of the President</a:t>
            </a:r>
          </a:p>
          <a:p>
            <a:r>
              <a:rPr lang="en-US" sz="1200" dirty="0"/>
              <a:t>PAF = School of Public Affairs</a:t>
            </a:r>
          </a:p>
          <a:p>
            <a:r>
              <a:rPr lang="en-US" sz="1200" dirty="0"/>
              <a:t>PCP = Pre-Collegiate Dev Program</a:t>
            </a:r>
          </a:p>
          <a:p>
            <a:r>
              <a:rPr lang="en-US" sz="1200" dirty="0"/>
              <a:t>PR = Payroll</a:t>
            </a:r>
          </a:p>
          <a:p>
            <a:r>
              <a:rPr lang="en-US" sz="1200" dirty="0"/>
              <a:t>PSY = Psychology</a:t>
            </a:r>
          </a:p>
          <a:p>
            <a:r>
              <a:rPr lang="en-US" sz="1200" dirty="0"/>
              <a:t>REG = Registrar</a:t>
            </a:r>
          </a:p>
          <a:p>
            <a:r>
              <a:rPr lang="en-US" sz="1200" dirty="0"/>
              <a:t>RIO = VC for Research</a:t>
            </a:r>
          </a:p>
          <a:p>
            <a:r>
              <a:rPr lang="en-US" sz="1200" dirty="0"/>
              <a:t>SDM = School of Dental Medicine</a:t>
            </a:r>
          </a:p>
          <a:p>
            <a:r>
              <a:rPr lang="en-US" sz="1200" dirty="0"/>
              <a:t>SEC = Security Documentation</a:t>
            </a:r>
          </a:p>
          <a:p>
            <a:r>
              <a:rPr lang="en-US" sz="1200" dirty="0"/>
              <a:t>SEHD = School of Ed and Human Dev</a:t>
            </a:r>
          </a:p>
          <a:p>
            <a:r>
              <a:rPr lang="en-US" sz="1200" dirty="0"/>
              <a:t>SOM = School of Medicine</a:t>
            </a:r>
          </a:p>
          <a:p>
            <a:r>
              <a:rPr lang="en-US" sz="1200" dirty="0"/>
              <a:t>SUEP = Special Undergrad Enrichment</a:t>
            </a:r>
          </a:p>
          <a:p>
            <a:r>
              <a:rPr lang="en-US" sz="1200" dirty="0"/>
              <a:t>UB = Upward Bound</a:t>
            </a:r>
          </a:p>
          <a:p>
            <a:r>
              <a:rPr lang="en-US" sz="1200" dirty="0"/>
              <a:t>VA = Veterans Affairs</a:t>
            </a:r>
          </a:p>
        </p:txBody>
      </p:sp>
    </p:spTree>
    <p:extLst>
      <p:ext uri="{BB962C8B-B14F-4D97-AF65-F5344CB8AC3E}">
        <p14:creationId xmlns:p14="http://schemas.microsoft.com/office/powerpoint/2010/main" val="35010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1F1EA8-5E80-49D3-8ADA-71A565AC67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OnBase Naming Conventions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531033"/>
            <a:ext cx="83722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Department Level Naming:</a:t>
            </a:r>
          </a:p>
          <a:p>
            <a:r>
              <a:rPr lang="en-US" sz="1600" dirty="0"/>
              <a:t>This part of the naming convention can vary depending on the business process, the function, the audience, and varies </a:t>
            </a:r>
            <a:r>
              <a:rPr lang="en-US" sz="1600" dirty="0" smtClean="0"/>
              <a:t>between departments but </a:t>
            </a:r>
            <a:r>
              <a:rPr lang="en-US" sz="1600" dirty="0"/>
              <a:t>may require coordination across departments for similar or shared configuration.</a:t>
            </a:r>
          </a:p>
          <a:p>
            <a:endParaRPr lang="en-US" sz="1600" dirty="0"/>
          </a:p>
          <a:p>
            <a:r>
              <a:rPr lang="en-US" sz="1600" dirty="0"/>
              <a:t>i.e., </a:t>
            </a:r>
            <a:r>
              <a:rPr lang="en-US" sz="1600" dirty="0" smtClean="0"/>
              <a:t>Document type </a:t>
            </a:r>
            <a:r>
              <a:rPr lang="en-US" sz="1600" dirty="0"/>
              <a:t>name, </a:t>
            </a:r>
            <a:r>
              <a:rPr lang="en-US" sz="1600" dirty="0" smtClean="0"/>
              <a:t>Document </a:t>
            </a:r>
            <a:r>
              <a:rPr lang="en-US" sz="1600" dirty="0"/>
              <a:t>name, </a:t>
            </a:r>
            <a:r>
              <a:rPr lang="en-US" sz="1600" dirty="0" smtClean="0"/>
              <a:t>Disk </a:t>
            </a:r>
            <a:r>
              <a:rPr lang="en-US" sz="1600" dirty="0"/>
              <a:t>group name, </a:t>
            </a:r>
            <a:r>
              <a:rPr lang="en-US" sz="1600" dirty="0" smtClean="0"/>
              <a:t>User Group </a:t>
            </a:r>
            <a:r>
              <a:rPr lang="en-US" sz="1600" dirty="0"/>
              <a:t>name, </a:t>
            </a:r>
            <a:r>
              <a:rPr lang="en-US" sz="1600" dirty="0" smtClean="0"/>
              <a:t>Keyword </a:t>
            </a:r>
            <a:r>
              <a:rPr lang="en-US" sz="1600" dirty="0"/>
              <a:t>name, </a:t>
            </a:r>
            <a:r>
              <a:rPr lang="en-US" sz="1600" dirty="0" smtClean="0"/>
              <a:t>Scan Queue </a:t>
            </a:r>
            <a:r>
              <a:rPr lang="en-US" sz="1600" dirty="0"/>
              <a:t>name. </a:t>
            </a:r>
          </a:p>
          <a:p>
            <a:endParaRPr lang="en-US" sz="1400" dirty="0"/>
          </a:p>
          <a:p>
            <a:r>
              <a:rPr lang="en-US" sz="1400" dirty="0"/>
              <a:t>Examples:</a:t>
            </a:r>
          </a:p>
          <a:p>
            <a:pPr lvl="1"/>
            <a:r>
              <a:rPr lang="en-US" sz="1400" dirty="0"/>
              <a:t>Benefits Enrollments</a:t>
            </a:r>
          </a:p>
          <a:p>
            <a:pPr lvl="1"/>
            <a:r>
              <a:rPr lang="en-US" sz="1400" dirty="0" err="1"/>
              <a:t>Payline</a:t>
            </a:r>
            <a:r>
              <a:rPr lang="en-US" sz="1400" dirty="0"/>
              <a:t> Adjustments</a:t>
            </a:r>
          </a:p>
          <a:p>
            <a:pPr lvl="1"/>
            <a:r>
              <a:rPr lang="en-US" sz="1400" dirty="0"/>
              <a:t>W-2</a:t>
            </a:r>
          </a:p>
          <a:p>
            <a:pPr lvl="1"/>
            <a:r>
              <a:rPr lang="en-US" sz="1400" dirty="0"/>
              <a:t>Dental Degree</a:t>
            </a:r>
          </a:p>
          <a:p>
            <a:pPr lvl="1"/>
            <a:r>
              <a:rPr lang="en-US" sz="1400" dirty="0"/>
              <a:t>Deposit Receipt</a:t>
            </a:r>
          </a:p>
          <a:p>
            <a:pPr lvl="1"/>
            <a:r>
              <a:rPr lang="en-US" sz="1400" dirty="0"/>
              <a:t>Pink Sheet</a:t>
            </a:r>
          </a:p>
          <a:p>
            <a:pPr lvl="1"/>
            <a:r>
              <a:rPr lang="en-US" sz="1400" dirty="0"/>
              <a:t>Transcripts</a:t>
            </a:r>
          </a:p>
          <a:p>
            <a:pPr lvl="1"/>
            <a:r>
              <a:rPr lang="en-US" sz="1400" dirty="0" smtClean="0"/>
              <a:t>HSA </a:t>
            </a:r>
            <a:r>
              <a:rPr lang="en-US" sz="1400" dirty="0"/>
              <a:t>Enrollment</a:t>
            </a:r>
          </a:p>
          <a:p>
            <a:pPr lvl="1"/>
            <a:r>
              <a:rPr lang="en-US" sz="1400" dirty="0" smtClean="0"/>
              <a:t>Ops </a:t>
            </a:r>
            <a:r>
              <a:rPr lang="en-US" sz="1400" dirty="0"/>
              <a:t>Verification</a:t>
            </a:r>
          </a:p>
        </p:txBody>
      </p:sp>
    </p:spTree>
    <p:extLst>
      <p:ext uri="{BB962C8B-B14F-4D97-AF65-F5344CB8AC3E}">
        <p14:creationId xmlns:p14="http://schemas.microsoft.com/office/powerpoint/2010/main" val="8278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Documents </a:t>
            </a:r>
            <a:r>
              <a:rPr lang="en-US" sz="2800" dirty="0"/>
              <a:t>are organized into Document Types</a:t>
            </a:r>
          </a:p>
          <a:p>
            <a:r>
              <a:rPr lang="en-US" sz="2800" dirty="0" smtClean="0"/>
              <a:t>Users </a:t>
            </a:r>
            <a:r>
              <a:rPr lang="en-US" sz="2800" dirty="0"/>
              <a:t>will not have access to all Document Types, only the ones necessary for their role</a:t>
            </a:r>
          </a:p>
          <a:p>
            <a:r>
              <a:rPr lang="en-US" sz="2800" dirty="0" smtClean="0"/>
              <a:t>Example Document Types: </a:t>
            </a:r>
            <a:endParaRPr lang="en-US" sz="2800" dirty="0"/>
          </a:p>
          <a:p>
            <a:pPr lvl="1"/>
            <a:r>
              <a:rPr lang="en-US" sz="2400" dirty="0"/>
              <a:t>A - DDS - Acceptance Letter</a:t>
            </a:r>
          </a:p>
          <a:p>
            <a:pPr lvl="1"/>
            <a:r>
              <a:rPr lang="en-US" sz="2400" dirty="0"/>
              <a:t>B - AS - Intent to Graduate Letter</a:t>
            </a:r>
          </a:p>
          <a:p>
            <a:pPr lvl="1"/>
            <a:r>
              <a:rPr lang="en-US" sz="2400" dirty="0"/>
              <a:t>C - ADM - Undergraduate Application</a:t>
            </a:r>
            <a:endParaRPr lang="en-US" sz="2400" dirty="0" smtClean="0"/>
          </a:p>
          <a:p>
            <a:pPr lvl="1"/>
            <a:r>
              <a:rPr lang="en-US" sz="2400" dirty="0"/>
              <a:t>D - FA - Father W2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 descr="external image document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60" y="4522069"/>
            <a:ext cx="777848" cy="10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Type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Each Document Type belongs to one Document Type Group, a group of similar document types, in a parent-child relationship.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Depending on how you organize your content, you’ll likely want 2-3 Document Type Groups (ex. Student, Employee, Research, etc.).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Users can search for documents by Document Type or Document Type Group.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Picture 4" descr="How to draw a ``bunch of documents'' icon with Tikz? - TeX - LaTeX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46" y="4799134"/>
            <a:ext cx="1043532" cy="10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Type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3" y="1558155"/>
            <a:ext cx="2701450" cy="4259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365" y="1558155"/>
            <a:ext cx="2761541" cy="4217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428" y="1558155"/>
            <a:ext cx="2740513" cy="421872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45285" y="2256638"/>
            <a:ext cx="2533940" cy="360260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3" name="Rounded Rectangle 12"/>
          <p:cNvSpPr/>
          <p:nvPr/>
        </p:nvSpPr>
        <p:spPr>
          <a:xfrm>
            <a:off x="439763" y="1999463"/>
            <a:ext cx="2581275" cy="25717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95350" y="1417638"/>
            <a:ext cx="0" cy="5818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9966" y="1069240"/>
            <a:ext cx="1779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Document Type Group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48711" y="1417638"/>
            <a:ext cx="0" cy="83900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31946" y="1161574"/>
            <a:ext cx="1564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Document Types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97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Descriptions and values applied to document types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Why Create a Keyword Type? The 5 R’s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Picture 4" descr="File:Octicons-key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90" y="4581195"/>
            <a:ext cx="1046610" cy="119413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9512"/>
              </p:ext>
            </p:extLst>
          </p:nvPr>
        </p:nvGraphicFramePr>
        <p:xfrm>
          <a:off x="1472796" y="2595296"/>
          <a:ext cx="4955436" cy="1483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108348">
                  <a:extLst>
                    <a:ext uri="{9D8B030D-6E8A-4147-A177-3AD203B41FA5}">
                      <a16:colId xmlns:a16="http://schemas.microsoft.com/office/drawing/2014/main" val="431768084"/>
                    </a:ext>
                  </a:extLst>
                </a:gridCol>
                <a:gridCol w="1847088">
                  <a:extLst>
                    <a:ext uri="{9D8B030D-6E8A-4147-A177-3AD203B41FA5}">
                      <a16:colId xmlns:a16="http://schemas.microsoft.com/office/drawing/2014/main" val="2590821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Keyword Type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Keyword Value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5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Name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173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Campus of Employment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Denver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015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465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2171" y="4556761"/>
            <a:ext cx="5416061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Retrieval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Restriction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Relationship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Routing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3828" y="2440548"/>
            <a:ext cx="1545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Keywords can be used along with full-text search!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155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 </a:t>
            </a:r>
            <a:r>
              <a:rPr lang="en-US" sz="2800" dirty="0"/>
              <a:t>types</a:t>
            </a:r>
            <a:r>
              <a:rPr lang="en-US" sz="2800" dirty="0" smtClean="0"/>
              <a:t>: </a:t>
            </a:r>
            <a:r>
              <a:rPr lang="en-US" sz="2400" dirty="0" smtClean="0"/>
              <a:t>Alphanumeric, Numeric, Currency, </a:t>
            </a:r>
            <a:r>
              <a:rPr lang="en-US" sz="2400" dirty="0"/>
              <a:t>Floating </a:t>
            </a:r>
            <a:r>
              <a:rPr lang="en-US" sz="2400" dirty="0" smtClean="0"/>
              <a:t>Point, Date, Date/Time, Data Set (predefined dropdown list)</a:t>
            </a:r>
            <a:endParaRPr lang="en-US" sz="2400" dirty="0"/>
          </a:p>
          <a:p>
            <a:r>
              <a:rPr lang="en-US" sz="2800" dirty="0" smtClean="0"/>
              <a:t>Examples:</a:t>
            </a:r>
          </a:p>
          <a:p>
            <a:pPr lvl="2">
              <a:buFontTx/>
              <a:buChar char="-"/>
            </a:pPr>
            <a:r>
              <a:rPr lang="en-US" sz="2200" dirty="0" smtClean="0"/>
              <a:t>Student ID		- Employee ID		- First Name</a:t>
            </a:r>
          </a:p>
          <a:p>
            <a:pPr lvl="2">
              <a:buFontTx/>
              <a:buChar char="-"/>
            </a:pPr>
            <a:r>
              <a:rPr lang="en-US" sz="2200" dirty="0" smtClean="0"/>
              <a:t>Last Name		- Date of </a:t>
            </a:r>
            <a:r>
              <a:rPr lang="en-US" sz="2200" dirty="0"/>
              <a:t>Birth		- Academic </a:t>
            </a:r>
            <a:r>
              <a:rPr lang="en-US" sz="2200" dirty="0" smtClean="0"/>
              <a:t>Career</a:t>
            </a:r>
          </a:p>
          <a:p>
            <a:pPr lvl="2">
              <a:buFontTx/>
              <a:buChar char="-"/>
            </a:pPr>
            <a:r>
              <a:rPr lang="en-US" sz="2200" dirty="0"/>
              <a:t>Department		- Serial No			- </a:t>
            </a:r>
            <a:r>
              <a:rPr lang="en-US" sz="2200" dirty="0" err="1" smtClean="0"/>
              <a:t>Speedtype</a:t>
            </a:r>
            <a:endParaRPr lang="en-US" sz="2200" dirty="0" smtClean="0"/>
          </a:p>
          <a:p>
            <a:pPr lvl="2">
              <a:buFontTx/>
              <a:buChar char="-"/>
            </a:pPr>
            <a:r>
              <a:rPr lang="en-US" sz="2200" dirty="0"/>
              <a:t>Tax Year			- Vendor </a:t>
            </a:r>
            <a:r>
              <a:rPr lang="en-US" sz="2200" dirty="0" smtClean="0"/>
              <a:t>Name</a:t>
            </a:r>
            <a:r>
              <a:rPr lang="en-US" sz="2200" dirty="0"/>
              <a:t>	- Check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" name="Picture 4" descr="File:Octicons-key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90" y="4581195"/>
            <a:ext cx="1046610" cy="11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Type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Keyword Type Group is a </a:t>
            </a:r>
            <a:r>
              <a:rPr lang="en-US" sz="2800" dirty="0" smtClean="0"/>
              <a:t>set </a:t>
            </a:r>
            <a:r>
              <a:rPr lang="en-US" sz="2800" dirty="0"/>
              <a:t>of Keyword Types assigned as a </a:t>
            </a:r>
            <a:r>
              <a:rPr lang="en-US" sz="2800" dirty="0" smtClean="0"/>
              <a:t>collection </a:t>
            </a:r>
            <a:r>
              <a:rPr lang="en-US" sz="2800" dirty="0"/>
              <a:t>to </a:t>
            </a:r>
            <a:r>
              <a:rPr lang="en-US" sz="2800" dirty="0" smtClean="0"/>
              <a:t>a Document Type</a:t>
            </a:r>
            <a:endParaRPr lang="en-US" sz="2800" dirty="0"/>
          </a:p>
          <a:p>
            <a:r>
              <a:rPr lang="en-US" sz="2800" dirty="0" smtClean="0"/>
              <a:t>Example:</a:t>
            </a:r>
          </a:p>
          <a:p>
            <a:pPr lvl="1"/>
            <a:r>
              <a:rPr lang="en-US" sz="2400" dirty="0" smtClean="0"/>
              <a:t>Student ID</a:t>
            </a:r>
          </a:p>
          <a:p>
            <a:pPr lvl="1"/>
            <a:r>
              <a:rPr lang="en-US" sz="2400" dirty="0" smtClean="0"/>
              <a:t>First Name</a:t>
            </a:r>
          </a:p>
          <a:p>
            <a:pPr lvl="1"/>
            <a:r>
              <a:rPr lang="en-US" sz="2400" dirty="0" smtClean="0"/>
              <a:t>Middle Name</a:t>
            </a:r>
          </a:p>
          <a:p>
            <a:pPr lvl="1"/>
            <a:r>
              <a:rPr lang="en-US" sz="2400" dirty="0" smtClean="0"/>
              <a:t>Last Name</a:t>
            </a:r>
          </a:p>
          <a:p>
            <a:pPr lvl="1"/>
            <a:r>
              <a:rPr lang="en-US" sz="2400" dirty="0" smtClean="0"/>
              <a:t>Date of Birth</a:t>
            </a:r>
          </a:p>
          <a:p>
            <a:pPr lvl="1"/>
            <a:r>
              <a:rPr lang="en-US" sz="2400" dirty="0" smtClean="0"/>
              <a:t>Campus Code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3543" y="2891975"/>
            <a:ext cx="9758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}</a:t>
            </a:r>
            <a:endParaRPr lang="en-US" sz="16600" dirty="0"/>
          </a:p>
        </p:txBody>
      </p:sp>
      <p:sp>
        <p:nvSpPr>
          <p:cNvPr id="6" name="TextBox 5"/>
          <p:cNvSpPr txBox="1"/>
          <p:nvPr/>
        </p:nvSpPr>
        <p:spPr>
          <a:xfrm>
            <a:off x="4937329" y="4215414"/>
            <a:ext cx="331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- </a:t>
            </a:r>
            <a:r>
              <a:rPr lang="en-US" sz="2000" dirty="0" smtClean="0"/>
              <a:t>ICS </a:t>
            </a:r>
            <a:r>
              <a:rPr lang="en-US" sz="2000" dirty="0"/>
              <a:t>- Basic Student Info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70842" y="4615524"/>
            <a:ext cx="1348643" cy="1346532"/>
            <a:chOff x="7170842" y="4615524"/>
            <a:chExt cx="1348643" cy="1346532"/>
          </a:xfrm>
        </p:grpSpPr>
        <p:pic>
          <p:nvPicPr>
            <p:cNvPr id="7" name="Picture 6" descr="File:Octicons-key.svg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842" y="4615524"/>
              <a:ext cx="1046610" cy="1194132"/>
            </a:xfrm>
            <a:prstGeom prst="rect">
              <a:avLst/>
            </a:prstGeom>
          </p:spPr>
        </p:pic>
        <p:pic>
          <p:nvPicPr>
            <p:cNvPr id="8" name="Picture 7" descr="File:Octicons-key.svg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875" y="4767924"/>
              <a:ext cx="1046610" cy="119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44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Type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Example:</a:t>
            </a:r>
          </a:p>
          <a:p>
            <a:pPr lvl="1"/>
            <a:r>
              <a:rPr lang="en-US" sz="2400" dirty="0" smtClean="0"/>
              <a:t>Employee ID</a:t>
            </a:r>
          </a:p>
          <a:p>
            <a:pPr lvl="1"/>
            <a:r>
              <a:rPr lang="en-US" sz="2400" dirty="0" smtClean="0"/>
              <a:t>First Name</a:t>
            </a:r>
          </a:p>
          <a:p>
            <a:pPr lvl="1"/>
            <a:r>
              <a:rPr lang="en-US" sz="2400" dirty="0" smtClean="0"/>
              <a:t>Middle Name</a:t>
            </a:r>
          </a:p>
          <a:p>
            <a:pPr lvl="1"/>
            <a:r>
              <a:rPr lang="en-US" sz="2400" dirty="0" smtClean="0"/>
              <a:t>Last Name</a:t>
            </a:r>
          </a:p>
          <a:p>
            <a:pPr lvl="1"/>
            <a:r>
              <a:rPr lang="en-US" sz="2400" dirty="0"/>
              <a:t>Date of Birth</a:t>
            </a:r>
            <a:endParaRPr lang="en-US" sz="2400" dirty="0" smtClean="0"/>
          </a:p>
          <a:p>
            <a:pPr lvl="1"/>
            <a:r>
              <a:rPr lang="en-US" sz="2400" dirty="0" err="1" smtClean="0"/>
              <a:t>OperID</a:t>
            </a:r>
            <a:endParaRPr lang="en-US" sz="2400" dirty="0" smtClean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88566" y="2090616"/>
            <a:ext cx="9758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}</a:t>
            </a:r>
            <a:endParaRPr lang="en-US" sz="16600" dirty="0"/>
          </a:p>
        </p:txBody>
      </p:sp>
      <p:sp>
        <p:nvSpPr>
          <p:cNvPr id="6" name="TextBox 5"/>
          <p:cNvSpPr txBox="1"/>
          <p:nvPr/>
        </p:nvSpPr>
        <p:spPr>
          <a:xfrm>
            <a:off x="4768280" y="3403251"/>
            <a:ext cx="373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- </a:t>
            </a:r>
            <a:r>
              <a:rPr lang="en-US" sz="2000" dirty="0" smtClean="0"/>
              <a:t>HCM </a:t>
            </a:r>
            <a:r>
              <a:rPr lang="en-US" sz="2000" dirty="0"/>
              <a:t>- Basic Employee Info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70842" y="4615524"/>
            <a:ext cx="1348643" cy="1346532"/>
            <a:chOff x="7170842" y="4615524"/>
            <a:chExt cx="1348643" cy="1346532"/>
          </a:xfrm>
        </p:grpSpPr>
        <p:pic>
          <p:nvPicPr>
            <p:cNvPr id="7" name="Picture 6" descr="File:Octicons-key.svg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842" y="4615524"/>
              <a:ext cx="1046610" cy="1194132"/>
            </a:xfrm>
            <a:prstGeom prst="rect">
              <a:avLst/>
            </a:prstGeom>
          </p:spPr>
        </p:pic>
        <p:pic>
          <p:nvPicPr>
            <p:cNvPr id="8" name="Picture 7" descr="File:Octicons-key.svg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875" y="4767924"/>
              <a:ext cx="1046610" cy="119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1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Type Groups,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Example:</a:t>
            </a:r>
          </a:p>
          <a:p>
            <a:pPr lvl="1"/>
            <a:r>
              <a:rPr lang="en-US" sz="2400" dirty="0" err="1" smtClean="0"/>
              <a:t>Speedtype</a:t>
            </a:r>
            <a:endParaRPr lang="en-US" sz="2400" dirty="0" smtClean="0"/>
          </a:p>
          <a:p>
            <a:pPr lvl="1"/>
            <a:r>
              <a:rPr lang="en-US" sz="2400" dirty="0"/>
              <a:t>Fund Code</a:t>
            </a:r>
            <a:endParaRPr lang="en-US" sz="2400" dirty="0" smtClean="0"/>
          </a:p>
          <a:p>
            <a:pPr lvl="1"/>
            <a:r>
              <a:rPr lang="en-US" sz="2400" dirty="0" smtClean="0"/>
              <a:t>ORG</a:t>
            </a:r>
          </a:p>
          <a:p>
            <a:pPr lvl="1"/>
            <a:r>
              <a:rPr lang="en-US" sz="2400" dirty="0"/>
              <a:t>Program Code</a:t>
            </a:r>
            <a:endParaRPr lang="en-US" sz="2400" dirty="0" smtClean="0"/>
          </a:p>
          <a:p>
            <a:pPr lvl="1"/>
            <a:r>
              <a:rPr lang="en-US" sz="2400" dirty="0"/>
              <a:t>Project ID</a:t>
            </a:r>
            <a:endParaRPr lang="en-US" sz="2400" dirty="0" smtClean="0"/>
          </a:p>
          <a:p>
            <a:pPr lvl="1"/>
            <a:r>
              <a:rPr lang="en-US" sz="2400" dirty="0" smtClean="0"/>
              <a:t>Subclass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88229" y="2095522"/>
            <a:ext cx="9758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}</a:t>
            </a:r>
            <a:endParaRPr lang="en-US" sz="16600" dirty="0"/>
          </a:p>
        </p:txBody>
      </p:sp>
      <p:sp>
        <p:nvSpPr>
          <p:cNvPr id="6" name="TextBox 5"/>
          <p:cNvSpPr txBox="1"/>
          <p:nvPr/>
        </p:nvSpPr>
        <p:spPr>
          <a:xfrm>
            <a:off x="4733365" y="3411565"/>
            <a:ext cx="3531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 </a:t>
            </a:r>
            <a:r>
              <a:rPr lang="en-US" sz="2000" dirty="0"/>
              <a:t>- </a:t>
            </a:r>
            <a:r>
              <a:rPr lang="en-US" sz="2000" dirty="0" smtClean="0"/>
              <a:t>FIN - Accounting Services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70842" y="4615524"/>
            <a:ext cx="1348643" cy="1346532"/>
            <a:chOff x="7170842" y="4615524"/>
            <a:chExt cx="1348643" cy="1346532"/>
          </a:xfrm>
        </p:grpSpPr>
        <p:pic>
          <p:nvPicPr>
            <p:cNvPr id="12" name="Picture 11" descr="File:Octicons-key.svg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842" y="4615524"/>
              <a:ext cx="1046610" cy="1194132"/>
            </a:xfrm>
            <a:prstGeom prst="rect">
              <a:avLst/>
            </a:prstGeom>
          </p:spPr>
        </p:pic>
        <p:pic>
          <p:nvPicPr>
            <p:cNvPr id="13" name="Picture 12" descr="File:Octicons-key.svg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875" y="4767924"/>
              <a:ext cx="1046610" cy="119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5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Type Groups,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Example:</a:t>
            </a:r>
          </a:p>
          <a:p>
            <a:pPr lvl="1"/>
            <a:r>
              <a:rPr lang="en-US" sz="2400" dirty="0"/>
              <a:t>Project ID</a:t>
            </a:r>
            <a:endParaRPr lang="en-US" sz="2400" dirty="0" smtClean="0"/>
          </a:p>
          <a:p>
            <a:pPr lvl="1"/>
            <a:r>
              <a:rPr lang="en-US" sz="2400" dirty="0"/>
              <a:t>Project Name</a:t>
            </a:r>
            <a:endParaRPr lang="en-US" sz="2400" dirty="0" smtClean="0"/>
          </a:p>
          <a:p>
            <a:pPr lvl="1"/>
            <a:r>
              <a:rPr lang="en-US" sz="2400" dirty="0" err="1"/>
              <a:t>Speedtype</a:t>
            </a:r>
            <a:endParaRPr lang="en-US" sz="2400" dirty="0" smtClean="0"/>
          </a:p>
          <a:p>
            <a:pPr lvl="1"/>
            <a:r>
              <a:rPr lang="en-US" sz="2400" dirty="0"/>
              <a:t>State </a:t>
            </a:r>
            <a:r>
              <a:rPr lang="en-US" sz="2400" dirty="0" err="1"/>
              <a:t>Appr</a:t>
            </a:r>
            <a:r>
              <a:rPr lang="en-US" sz="2400" dirty="0"/>
              <a:t> Code</a:t>
            </a:r>
            <a:endParaRPr lang="en-US" sz="2400" dirty="0" smtClean="0"/>
          </a:p>
          <a:p>
            <a:pPr lvl="1"/>
            <a:r>
              <a:rPr lang="en-US" sz="2400" dirty="0" err="1"/>
              <a:t>DocID</a:t>
            </a:r>
            <a:endParaRPr lang="en-US" sz="2400" dirty="0" smtClean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88229" y="1600201"/>
            <a:ext cx="9758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}</a:t>
            </a:r>
            <a:endParaRPr lang="en-US" sz="16600" dirty="0"/>
          </a:p>
        </p:txBody>
      </p:sp>
      <p:sp>
        <p:nvSpPr>
          <p:cNvPr id="6" name="TextBox 5"/>
          <p:cNvSpPr txBox="1"/>
          <p:nvPr/>
        </p:nvSpPr>
        <p:spPr>
          <a:xfrm>
            <a:off x="4733365" y="3011455"/>
            <a:ext cx="3602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 </a:t>
            </a:r>
            <a:r>
              <a:rPr lang="en-US" sz="2000" dirty="0"/>
              <a:t>- </a:t>
            </a:r>
            <a:r>
              <a:rPr lang="en-US" sz="2000" dirty="0" smtClean="0"/>
              <a:t>FIN - Capital </a:t>
            </a:r>
            <a:r>
              <a:rPr lang="en-US" sz="2000" dirty="0"/>
              <a:t>Construction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170842" y="4615524"/>
            <a:ext cx="1348643" cy="1346532"/>
            <a:chOff x="7170842" y="4615524"/>
            <a:chExt cx="1348643" cy="1346532"/>
          </a:xfrm>
        </p:grpSpPr>
        <p:pic>
          <p:nvPicPr>
            <p:cNvPr id="12" name="Picture 11" descr="File:Octicons-key.svg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842" y="4615524"/>
              <a:ext cx="1046610" cy="1194132"/>
            </a:xfrm>
            <a:prstGeom prst="rect">
              <a:avLst/>
            </a:prstGeom>
          </p:spPr>
        </p:pic>
        <p:pic>
          <p:nvPicPr>
            <p:cNvPr id="13" name="Picture 12" descr="File:Octicons-key.svg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875" y="4767924"/>
              <a:ext cx="1046610" cy="119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12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2800" b="1" dirty="0"/>
              <a:t>Strategic Goals:</a:t>
            </a:r>
          </a:p>
          <a:p>
            <a:pPr lvl="1"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fr-FR" sz="2400" dirty="0" smtClean="0"/>
              <a:t>Implement </a:t>
            </a:r>
            <a:r>
              <a:rPr lang="fr-FR" sz="2400" dirty="0"/>
              <a:t>a single, central Enterprise Content Services </a:t>
            </a:r>
            <a:r>
              <a:rPr lang="fr-FR" sz="2400" dirty="0" smtClean="0"/>
              <a:t>solution</a:t>
            </a:r>
            <a:endParaRPr lang="fr-FR" sz="2400" dirty="0"/>
          </a:p>
          <a:p>
            <a:pPr lvl="1"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2400" dirty="0"/>
              <a:t>Accommodate specific campus and departmental needs</a:t>
            </a:r>
          </a:p>
          <a:p>
            <a:pPr lvl="1"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2400" dirty="0"/>
              <a:t>Close </a:t>
            </a:r>
            <a:r>
              <a:rPr lang="en-US" sz="2400" dirty="0" smtClean="0"/>
              <a:t>integration </a:t>
            </a:r>
            <a:r>
              <a:rPr lang="en-US" sz="2400" dirty="0"/>
              <a:t>with PeopleSoft enterprise applications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2800" b="1" dirty="0"/>
              <a:t>Funding Model:</a:t>
            </a:r>
            <a:r>
              <a:rPr lang="en-US" sz="2800" dirty="0"/>
              <a:t> This system is funded through the campuses like other enterprise </a:t>
            </a:r>
            <a:r>
              <a:rPr lang="en-US" sz="2800" dirty="0" smtClean="0"/>
              <a:t>apps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1F1EA8-5E80-49D3-8ADA-71A565AC67B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Type Groups,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Example:</a:t>
            </a:r>
          </a:p>
          <a:p>
            <a:pPr lvl="1"/>
            <a:r>
              <a:rPr lang="en-US" sz="2400" dirty="0" smtClean="0"/>
              <a:t>Journal ID</a:t>
            </a:r>
          </a:p>
          <a:p>
            <a:pPr lvl="1"/>
            <a:r>
              <a:rPr lang="en-US" sz="2400" dirty="0" smtClean="0"/>
              <a:t>Journal Date</a:t>
            </a:r>
          </a:p>
          <a:p>
            <a:pPr lvl="1"/>
            <a:r>
              <a:rPr lang="en-US" sz="2400" dirty="0" err="1" smtClean="0"/>
              <a:t>OperID</a:t>
            </a:r>
            <a:endParaRPr lang="en-US" sz="2400" dirty="0" smtClean="0"/>
          </a:p>
          <a:p>
            <a:pPr lvl="1"/>
            <a:r>
              <a:rPr lang="en-US" sz="2400" dirty="0" smtClean="0"/>
              <a:t>Accounting Period</a:t>
            </a:r>
          </a:p>
          <a:p>
            <a:pPr lvl="1"/>
            <a:r>
              <a:rPr lang="en-US" sz="2400" dirty="0" smtClean="0"/>
              <a:t>Fiscal Year</a:t>
            </a:r>
          </a:p>
          <a:p>
            <a:pPr lvl="1"/>
            <a:r>
              <a:rPr lang="en-US" sz="2400" dirty="0" smtClean="0"/>
              <a:t>Source Code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8835" y="2095883"/>
            <a:ext cx="9758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}</a:t>
            </a:r>
            <a:endParaRPr lang="en-US" sz="16600" dirty="0"/>
          </a:p>
        </p:txBody>
      </p:sp>
      <p:sp>
        <p:nvSpPr>
          <p:cNvPr id="6" name="TextBox 5"/>
          <p:cNvSpPr txBox="1"/>
          <p:nvPr/>
        </p:nvSpPr>
        <p:spPr>
          <a:xfrm>
            <a:off x="4754707" y="3403881"/>
            <a:ext cx="293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 </a:t>
            </a:r>
            <a:r>
              <a:rPr lang="en-US" sz="2000" dirty="0"/>
              <a:t>- </a:t>
            </a:r>
            <a:r>
              <a:rPr lang="en-US" sz="2000" dirty="0" smtClean="0"/>
              <a:t>FIN - Journal Entries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7170842" y="4615524"/>
            <a:ext cx="1348643" cy="1346532"/>
            <a:chOff x="7170842" y="4615524"/>
            <a:chExt cx="1348643" cy="1346532"/>
          </a:xfrm>
        </p:grpSpPr>
        <p:pic>
          <p:nvPicPr>
            <p:cNvPr id="9" name="Picture 8" descr="File:Octicons-key.svg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842" y="4615524"/>
              <a:ext cx="1046610" cy="1194132"/>
            </a:xfrm>
            <a:prstGeom prst="rect">
              <a:avLst/>
            </a:prstGeom>
          </p:spPr>
        </p:pic>
        <p:pic>
          <p:nvPicPr>
            <p:cNvPr id="10" name="Picture 9" descr="File:Octicons-key.svg - Wikimedia Common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875" y="4767924"/>
              <a:ext cx="1046610" cy="119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Multi-Instance Keyword Type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multiple keyword records to be </a:t>
            </a:r>
            <a:r>
              <a:rPr lang="en-US" dirty="0"/>
              <a:t>created for the document.</a:t>
            </a:r>
          </a:p>
          <a:p>
            <a:r>
              <a:rPr lang="en-US" dirty="0" smtClean="0"/>
              <a:t>Respects </a:t>
            </a:r>
            <a:r>
              <a:rPr lang="en-US" dirty="0"/>
              <a:t>the </a:t>
            </a:r>
            <a:r>
              <a:rPr lang="en-US" dirty="0" smtClean="0"/>
              <a:t>relationship </a:t>
            </a:r>
            <a:r>
              <a:rPr lang="en-US" dirty="0"/>
              <a:t>among </a:t>
            </a:r>
            <a:r>
              <a:rPr lang="en-US" dirty="0" smtClean="0"/>
              <a:t>values within each record.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146" y="4041648"/>
            <a:ext cx="2499314" cy="17336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36471" y="369239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Multi-Instance Group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1412" y="368776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Multi-Instance Group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235348"/>
            <a:ext cx="3025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Document is for two people: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Jane Doe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John Smith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541" y="4041648"/>
            <a:ext cx="2209774" cy="1982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247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Types and Keywords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70" y="1563781"/>
            <a:ext cx="2252444" cy="4267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630" y="1546723"/>
            <a:ext cx="2352740" cy="4301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186" y="1563781"/>
            <a:ext cx="2434342" cy="42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ONBASE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6" name="Picture 5" descr="Digital Europe: Online personal security | Nes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92" y="4656019"/>
            <a:ext cx="991746" cy="9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OnBase Security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Users are members of user groups which define their access.</a:t>
            </a:r>
          </a:p>
          <a:p>
            <a:r>
              <a:rPr lang="en-US" sz="2800" dirty="0" smtClean="0"/>
              <a:t>Access is defined by two components:</a:t>
            </a:r>
          </a:p>
          <a:p>
            <a:pPr lvl="1"/>
            <a:r>
              <a:rPr lang="en-US" sz="2400" dirty="0" smtClean="0"/>
              <a:t>What a user has access to, such as:</a:t>
            </a:r>
          </a:p>
          <a:p>
            <a:pPr lvl="2"/>
            <a:r>
              <a:rPr lang="en-US" sz="2200" dirty="0" smtClean="0"/>
              <a:t>Document Types &amp; Document Type Groups (including the content of those Document Types)</a:t>
            </a:r>
          </a:p>
          <a:p>
            <a:pPr lvl="2"/>
            <a:r>
              <a:rPr lang="en-US" sz="2200" dirty="0" smtClean="0"/>
              <a:t>Scan Queues</a:t>
            </a:r>
          </a:p>
          <a:p>
            <a:pPr lvl="2"/>
            <a:r>
              <a:rPr lang="en-US" sz="2200" dirty="0" smtClean="0"/>
              <a:t>Workflow Processes and Tasks</a:t>
            </a:r>
          </a:p>
          <a:p>
            <a:pPr lvl="2"/>
            <a:r>
              <a:rPr lang="en-US" sz="2200" dirty="0" smtClean="0"/>
              <a:t>Reporting Dashboards</a:t>
            </a:r>
          </a:p>
          <a:p>
            <a:pPr marL="857250" lvl="2" indent="0">
              <a:buNone/>
            </a:pPr>
            <a:endParaRPr lang="en-US" sz="300" dirty="0"/>
          </a:p>
          <a:p>
            <a:pPr lvl="1"/>
            <a:r>
              <a:rPr lang="en-US" sz="2400" dirty="0" smtClean="0"/>
              <a:t>What the user can do with that content, such as:</a:t>
            </a:r>
          </a:p>
          <a:p>
            <a:pPr lvl="2"/>
            <a:r>
              <a:rPr lang="en-US" sz="2200" dirty="0" smtClean="0"/>
              <a:t>View</a:t>
            </a:r>
          </a:p>
          <a:p>
            <a:pPr lvl="2"/>
            <a:r>
              <a:rPr lang="en-US" sz="2200" dirty="0" smtClean="0"/>
              <a:t>Create</a:t>
            </a:r>
          </a:p>
          <a:p>
            <a:pPr lvl="2"/>
            <a:r>
              <a:rPr lang="en-US" sz="2200" dirty="0" smtClean="0"/>
              <a:t>Modify</a:t>
            </a:r>
          </a:p>
          <a:p>
            <a:pPr lvl="2"/>
            <a:r>
              <a:rPr lang="en-US" sz="2200" dirty="0" smtClean="0"/>
              <a:t>Print</a:t>
            </a:r>
          </a:p>
          <a:p>
            <a:pPr lvl="2"/>
            <a:r>
              <a:rPr lang="en-US" sz="2200" dirty="0" smtClean="0"/>
              <a:t>Delete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5" name="Picture 4" descr="Digital Europe: Online personal security | Nes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92" y="4656019"/>
            <a:ext cx="991746" cy="9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OnBase Functional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All users must be in at least one “functional level” group to specify how they interact with all content they have access to:</a:t>
            </a:r>
          </a:p>
          <a:p>
            <a:pPr lvl="2"/>
            <a:r>
              <a:rPr lang="en-US" sz="2000" dirty="0"/>
              <a:t>Functional </a:t>
            </a:r>
            <a:r>
              <a:rPr lang="en-US" sz="2000" dirty="0" err="1"/>
              <a:t>Lvl</a:t>
            </a:r>
            <a:r>
              <a:rPr lang="en-US" sz="2000" dirty="0"/>
              <a:t> 1: View Only Users</a:t>
            </a:r>
          </a:p>
          <a:p>
            <a:pPr lvl="3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View, no modify, no delete, no upload, no print</a:t>
            </a:r>
          </a:p>
          <a:p>
            <a:pPr lvl="2"/>
            <a:r>
              <a:rPr lang="en-US" sz="2000" dirty="0"/>
              <a:t>Functional </a:t>
            </a:r>
            <a:r>
              <a:rPr lang="en-US" sz="2000" dirty="0" err="1"/>
              <a:t>Lvl</a:t>
            </a:r>
            <a:r>
              <a:rPr lang="en-US" sz="2000" dirty="0"/>
              <a:t> 2: Standard Users</a:t>
            </a:r>
          </a:p>
          <a:p>
            <a:pPr lvl="3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View, modify annotations only, no delete, upload, print</a:t>
            </a:r>
          </a:p>
          <a:p>
            <a:pPr lvl="2"/>
            <a:r>
              <a:rPr lang="en-US" sz="2000" dirty="0"/>
              <a:t>Functional </a:t>
            </a:r>
            <a:r>
              <a:rPr lang="en-US" sz="2000" dirty="0" err="1"/>
              <a:t>Lvl</a:t>
            </a:r>
            <a:r>
              <a:rPr lang="en-US" sz="2000" dirty="0"/>
              <a:t> 3: Power Users</a:t>
            </a:r>
          </a:p>
          <a:p>
            <a:pPr lvl="3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View, modify, no delete, upload, print</a:t>
            </a:r>
          </a:p>
          <a:p>
            <a:pPr lvl="2"/>
            <a:r>
              <a:rPr lang="en-US" sz="2000" dirty="0"/>
              <a:t>Functional </a:t>
            </a:r>
            <a:r>
              <a:rPr lang="en-US" sz="2000" dirty="0" err="1"/>
              <a:t>Lvl</a:t>
            </a:r>
            <a:r>
              <a:rPr lang="en-US" sz="2000" dirty="0"/>
              <a:t> 4: Departmental Admin</a:t>
            </a:r>
          </a:p>
          <a:p>
            <a:pPr lvl="3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View, modify, delete, upload,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5" name="Picture 4" descr="Digital Europe: Online personal security | Nes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92" y="4656019"/>
            <a:ext cx="991746" cy="9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OnBase Functional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Other functional groups provide access to additional functionality as needed.</a:t>
            </a:r>
          </a:p>
          <a:p>
            <a:r>
              <a:rPr lang="en-US" sz="2800" dirty="0" smtClean="0"/>
              <a:t>Add-On Functional Groups: Provide additional functionality to an individual user</a:t>
            </a:r>
          </a:p>
          <a:p>
            <a:pPr lvl="2"/>
            <a:r>
              <a:rPr lang="en-US" sz="2000" dirty="0" smtClean="0"/>
              <a:t>Functional </a:t>
            </a:r>
            <a:r>
              <a:rPr lang="en-US" sz="2000" dirty="0"/>
              <a:t>- Records Management</a:t>
            </a:r>
            <a:endParaRPr lang="en-US" sz="2000" dirty="0" smtClean="0"/>
          </a:p>
          <a:p>
            <a:pPr lvl="2"/>
            <a:r>
              <a:rPr lang="en-US" sz="2000" dirty="0"/>
              <a:t>Functional </a:t>
            </a:r>
            <a:r>
              <a:rPr lang="en-US" sz="2000" dirty="0" smtClean="0"/>
              <a:t>- Document Delete</a:t>
            </a:r>
          </a:p>
          <a:p>
            <a:pPr lvl="2"/>
            <a:r>
              <a:rPr lang="en-US" sz="2000" dirty="0" smtClean="0"/>
              <a:t>Functional - Workflow</a:t>
            </a:r>
          </a:p>
          <a:p>
            <a:pPr lvl="2"/>
            <a:r>
              <a:rPr lang="en-US" sz="2000" dirty="0"/>
              <a:t>Functional - DocuSign</a:t>
            </a:r>
            <a:endParaRPr lang="en-US" sz="2000" dirty="0" smtClean="0"/>
          </a:p>
          <a:p>
            <a:pPr marL="914400" lvl="2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" name="Picture 5" descr="Digital Europe: Online personal security | Nes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92" y="4656019"/>
            <a:ext cx="991746" cy="9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OnBase Functional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Other functional groups provide access to additional functionality as needed.</a:t>
            </a:r>
          </a:p>
          <a:p>
            <a:r>
              <a:rPr lang="en-US" sz="2800" dirty="0" smtClean="0"/>
              <a:t>Administrative Groups: Access to these requires training and certification</a:t>
            </a:r>
          </a:p>
          <a:p>
            <a:pPr lvl="2"/>
            <a:r>
              <a:rPr lang="en-US" sz="2000" dirty="0"/>
              <a:t>Functional -</a:t>
            </a:r>
            <a:r>
              <a:rPr lang="en-US" sz="2000" dirty="0" smtClean="0"/>
              <a:t> Admin - Document </a:t>
            </a:r>
            <a:r>
              <a:rPr lang="en-US" sz="2000" dirty="0"/>
              <a:t>Retention</a:t>
            </a:r>
            <a:endParaRPr lang="en-US" sz="2000" dirty="0" smtClean="0"/>
          </a:p>
          <a:p>
            <a:pPr lvl="2"/>
            <a:r>
              <a:rPr lang="en-US" sz="2000" dirty="0"/>
              <a:t>Functional </a:t>
            </a:r>
            <a:r>
              <a:rPr lang="en-US" sz="2000" dirty="0" smtClean="0"/>
              <a:t>- Admin - Records </a:t>
            </a:r>
            <a:r>
              <a:rPr lang="en-US" sz="2000" dirty="0"/>
              <a:t>Management</a:t>
            </a:r>
            <a:endParaRPr lang="en-US" sz="2000" dirty="0" smtClean="0"/>
          </a:p>
          <a:p>
            <a:pPr lvl="2"/>
            <a:r>
              <a:rPr lang="en-US" sz="2000" dirty="0" smtClean="0"/>
              <a:t>Functional </a:t>
            </a:r>
            <a:r>
              <a:rPr lang="en-US" sz="2000" dirty="0"/>
              <a:t>-</a:t>
            </a:r>
            <a:r>
              <a:rPr lang="en-US" sz="2000" dirty="0" smtClean="0"/>
              <a:t> Admin - System</a:t>
            </a:r>
          </a:p>
          <a:p>
            <a:pPr lvl="2"/>
            <a:r>
              <a:rPr lang="en-US" sz="2000" dirty="0"/>
              <a:t>Functional -</a:t>
            </a:r>
            <a:r>
              <a:rPr lang="en-US" sz="2000" dirty="0" smtClean="0"/>
              <a:t> Admin - Security - Users</a:t>
            </a:r>
          </a:p>
          <a:p>
            <a:pPr lvl="2"/>
            <a:r>
              <a:rPr lang="en-US" sz="2000" dirty="0" smtClean="0"/>
              <a:t>Functional - Developer - Workflow</a:t>
            </a:r>
          </a:p>
          <a:p>
            <a:pPr lvl="2"/>
            <a:r>
              <a:rPr lang="en-US" sz="2000" dirty="0"/>
              <a:t>Functional - Developer </a:t>
            </a:r>
            <a:r>
              <a:rPr lang="en-US" sz="2000" dirty="0" smtClean="0"/>
              <a:t>- Unity Forms</a:t>
            </a:r>
          </a:p>
          <a:p>
            <a:pPr marL="914400" lvl="2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5" name="Picture 4" descr="Digital Europe: Online personal security | Nes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92" y="4656019"/>
            <a:ext cx="991746" cy="9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OnBase </a:t>
            </a:r>
            <a:r>
              <a:rPr lang="en-US" dirty="0" smtClean="0"/>
              <a:t>Document Type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Granted using “User Groups”, each group may be granted access to one or more Document Types</a:t>
            </a:r>
            <a:endParaRPr lang="en-US" sz="2800" dirty="0"/>
          </a:p>
          <a:p>
            <a:r>
              <a:rPr lang="en-US" sz="2800" dirty="0"/>
              <a:t>Based upon Functions, Roles or Document collections for each organization</a:t>
            </a:r>
            <a:endParaRPr lang="en-US" sz="2800" dirty="0" smtClean="0"/>
          </a:p>
          <a:p>
            <a:pPr lvl="1"/>
            <a:r>
              <a:rPr lang="en-US" sz="2400" dirty="0" smtClean="0"/>
              <a:t>Examples:</a:t>
            </a:r>
          </a:p>
          <a:p>
            <a:pPr lvl="2"/>
            <a:r>
              <a:rPr lang="en-US" sz="2000" dirty="0" smtClean="0"/>
              <a:t>User </a:t>
            </a:r>
            <a:r>
              <a:rPr lang="en-US" sz="2000" dirty="0"/>
              <a:t>Group - B - AS - Dean's Files</a:t>
            </a:r>
          </a:p>
          <a:p>
            <a:pPr lvl="2"/>
            <a:r>
              <a:rPr lang="en-US" sz="2000" dirty="0" smtClean="0"/>
              <a:t>User </a:t>
            </a:r>
            <a:r>
              <a:rPr lang="en-US" sz="2000" dirty="0"/>
              <a:t>Group - B - HR - All Personnel Record Documents</a:t>
            </a:r>
          </a:p>
          <a:p>
            <a:pPr lvl="2"/>
            <a:r>
              <a:rPr lang="en-US" sz="2000" dirty="0"/>
              <a:t>User Group - C - BUR - Accounting</a:t>
            </a:r>
          </a:p>
          <a:p>
            <a:pPr lvl="2"/>
            <a:r>
              <a:rPr lang="en-US" sz="2000" dirty="0"/>
              <a:t>User Group - C - REG - Standard</a:t>
            </a:r>
          </a:p>
          <a:p>
            <a:pPr lvl="2"/>
            <a:r>
              <a:rPr lang="en-US" sz="2000" dirty="0"/>
              <a:t>User Group - D - BUR - 3rd Party</a:t>
            </a:r>
          </a:p>
          <a:p>
            <a:pPr lvl="2"/>
            <a:r>
              <a:rPr lang="en-US" sz="2000" dirty="0" smtClean="0"/>
              <a:t>User </a:t>
            </a:r>
            <a:r>
              <a:rPr lang="en-US" sz="2000" dirty="0"/>
              <a:t>Group - S - ES - Accounting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5" name="Picture 4" descr="Digital Europe: Online personal security | Nes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92" y="4656019"/>
            <a:ext cx="991746" cy="9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OnBase Document Type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FC9BF-B2F1-429C-9CBF-837E8681BD4A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568883"/>
              </p:ext>
            </p:extLst>
          </p:nvPr>
        </p:nvGraphicFramePr>
        <p:xfrm>
          <a:off x="457200" y="1600200"/>
          <a:ext cx="5451231" cy="417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66693" y="1665262"/>
            <a:ext cx="2780128" cy="147732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Users in </a:t>
            </a:r>
            <a:r>
              <a:rPr lang="en-US" b="1" dirty="0" smtClean="0"/>
              <a:t>User Group A </a:t>
            </a:r>
            <a:r>
              <a:rPr lang="en-US" dirty="0" smtClean="0"/>
              <a:t>have access to all document types in Group 1 and two document types in Group 2.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66693" y="3203560"/>
            <a:ext cx="2780127" cy="147732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Users in </a:t>
            </a:r>
            <a:r>
              <a:rPr lang="en-US" b="1" dirty="0" smtClean="0"/>
              <a:t>User Group B </a:t>
            </a:r>
            <a:r>
              <a:rPr lang="en-US" dirty="0" smtClean="0"/>
              <a:t>have access to one document type in Group 1 and all document types in Group 2.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18160" y="1759902"/>
            <a:ext cx="2444848" cy="38407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71792" y="1814729"/>
            <a:ext cx="2304754" cy="27396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1500" y="1828800"/>
            <a:ext cx="2321169" cy="184404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09652" y="1759902"/>
            <a:ext cx="2453640" cy="377983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66694" y="4764450"/>
            <a:ext cx="2780127" cy="92333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user in both groups will have access to all six document types.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Overview,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2800" b="1" dirty="0" smtClean="0"/>
              <a:t>Who </a:t>
            </a:r>
            <a:r>
              <a:rPr lang="en-US" sz="2800" b="1" dirty="0"/>
              <a:t>is eligible to use the service:</a:t>
            </a:r>
            <a:r>
              <a:rPr lang="en-US" sz="2800" dirty="0"/>
              <a:t> Administrative, Academic and Research groups are welcome to participate if they have a direct University affiliation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2800" b="1" dirty="0"/>
              <a:t>Staffing mix:</a:t>
            </a:r>
          </a:p>
          <a:p>
            <a:pPr lvl="1"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2400" dirty="0"/>
              <a:t>UIS </a:t>
            </a:r>
            <a:r>
              <a:rPr lang="en-US" sz="2400" dirty="0" smtClean="0"/>
              <a:t>Project </a:t>
            </a:r>
            <a:r>
              <a:rPr lang="en-US" sz="2400" dirty="0"/>
              <a:t>Team</a:t>
            </a:r>
          </a:p>
          <a:p>
            <a:pPr lvl="1"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2400" dirty="0"/>
              <a:t>Distributed Project Team: </a:t>
            </a:r>
            <a:r>
              <a:rPr lang="en-US" sz="2400" dirty="0" smtClean="0"/>
              <a:t>Content </a:t>
            </a:r>
            <a:r>
              <a:rPr lang="en-US" sz="2400" dirty="0"/>
              <a:t>Services </a:t>
            </a:r>
            <a:r>
              <a:rPr lang="en-US" sz="2400" dirty="0" smtClean="0"/>
              <a:t>Project Team</a:t>
            </a:r>
            <a:endParaRPr lang="en-US" sz="2400" dirty="0"/>
          </a:p>
          <a:p>
            <a:pPr lvl="1" eaLnBrk="1" fontAlgn="auto" hangingPunct="1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2400" dirty="0"/>
              <a:t>Vendor Consulting and Support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OnBase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User groups are also used to grant access to the scan queues, workflow processing and other items as needed.</a:t>
            </a:r>
          </a:p>
          <a:p>
            <a:pPr lvl="1"/>
            <a:r>
              <a:rPr lang="en-US" sz="2400" dirty="0" smtClean="0"/>
              <a:t>Examples:</a:t>
            </a:r>
          </a:p>
          <a:p>
            <a:pPr lvl="2"/>
            <a:r>
              <a:rPr lang="en-US" sz="2000" dirty="0" smtClean="0"/>
              <a:t>Scan Queue - D - REG - Tuition Classification</a:t>
            </a:r>
          </a:p>
          <a:p>
            <a:pPr lvl="2"/>
            <a:r>
              <a:rPr lang="en-US" sz="2000" dirty="0" smtClean="0"/>
              <a:t>Reporting - B - BUR - Student Accounts</a:t>
            </a:r>
            <a:endParaRPr lang="en-US" sz="2000" dirty="0"/>
          </a:p>
          <a:p>
            <a:pPr lvl="2"/>
            <a:r>
              <a:rPr lang="en-US" sz="2000" dirty="0" smtClean="0"/>
              <a:t>Workflow - S - ES - Benefits Appeal</a:t>
            </a:r>
            <a:endParaRPr lang="en-US" sz="2000" dirty="0"/>
          </a:p>
          <a:p>
            <a:pPr marL="914400" lvl="2" indent="0">
              <a:buNone/>
            </a:pPr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5" name="Picture 4" descr="Digital Europe: Online personal security | Nes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92" y="4656019"/>
            <a:ext cx="991746" cy="9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OnBase Security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User Security groups and </a:t>
            </a:r>
            <a:r>
              <a:rPr lang="en-US" sz="2800" dirty="0"/>
              <a:t>Functional </a:t>
            </a:r>
            <a:r>
              <a:rPr lang="en-US" sz="2800" dirty="0" smtClean="0"/>
              <a:t>Security groups are layered to give users access and permissions</a:t>
            </a:r>
          </a:p>
          <a:p>
            <a:r>
              <a:rPr lang="en-US" sz="2800" dirty="0" smtClean="0"/>
              <a:t>Example User: ABCD000123</a:t>
            </a:r>
          </a:p>
          <a:p>
            <a:pPr lvl="1"/>
            <a:r>
              <a:rPr lang="en-US" sz="2400" dirty="0" smtClean="0"/>
              <a:t>Functional Level 2 - Standard Users</a:t>
            </a:r>
          </a:p>
          <a:p>
            <a:pPr lvl="1"/>
            <a:r>
              <a:rPr lang="en-US" sz="2400" dirty="0" smtClean="0"/>
              <a:t>Functional Workflow</a:t>
            </a:r>
          </a:p>
          <a:p>
            <a:pPr lvl="1"/>
            <a:r>
              <a:rPr lang="en-US" sz="2400" dirty="0" smtClean="0"/>
              <a:t>Scan Queue - C - ADM - All Scan Queues</a:t>
            </a:r>
          </a:p>
          <a:p>
            <a:pPr lvl="1"/>
            <a:r>
              <a:rPr lang="en-US" sz="2400" dirty="0" smtClean="0"/>
              <a:t>User Group - C - ADM - Standard</a:t>
            </a:r>
          </a:p>
          <a:p>
            <a:pPr lvl="1"/>
            <a:r>
              <a:rPr lang="en-US" sz="2400" dirty="0" smtClean="0"/>
              <a:t>User Group - X - ADM - Shared Documents</a:t>
            </a:r>
          </a:p>
          <a:p>
            <a:pPr lvl="1"/>
            <a:r>
              <a:rPr lang="en-US" sz="2400" dirty="0" smtClean="0"/>
              <a:t>Workflow - C - ADM - Examiners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5" name="Picture 4" descr="Digital Europe: Online personal security | Nes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92" y="4656019"/>
            <a:ext cx="991746" cy="9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OnBase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OnBase New Customer </a:t>
            </a:r>
            <a:r>
              <a:rPr lang="en-US" dirty="0" smtClean="0"/>
              <a:t>Packet</a:t>
            </a:r>
          </a:p>
          <a:p>
            <a:pPr lvl="1"/>
            <a:r>
              <a:rPr lang="en-US" dirty="0"/>
              <a:t>Scope of </a:t>
            </a:r>
            <a:r>
              <a:rPr lang="en-US" dirty="0" smtClean="0"/>
              <a:t>Expectations</a:t>
            </a:r>
          </a:p>
          <a:p>
            <a:pPr lvl="1"/>
            <a:r>
              <a:rPr lang="en-US" dirty="0"/>
              <a:t>Roles and </a:t>
            </a:r>
            <a:r>
              <a:rPr lang="en-US" dirty="0" smtClean="0"/>
              <a:t>Responsibilities</a:t>
            </a:r>
          </a:p>
          <a:p>
            <a:pPr lvl="1"/>
            <a:r>
              <a:rPr lang="en-US" dirty="0"/>
              <a:t>Go-live </a:t>
            </a:r>
            <a:r>
              <a:rPr lang="en-US" dirty="0" smtClean="0"/>
              <a:t>Checklist: Complete and Return</a:t>
            </a:r>
          </a:p>
          <a:p>
            <a:r>
              <a:rPr lang="en-US" dirty="0"/>
              <a:t>OnBase </a:t>
            </a:r>
            <a:r>
              <a:rPr lang="en-US" dirty="0" smtClean="0"/>
              <a:t>Template</a:t>
            </a:r>
          </a:p>
          <a:p>
            <a:pPr lvl="1"/>
            <a:r>
              <a:rPr lang="en-US" dirty="0" smtClean="0"/>
              <a:t>Discuss internally about base configuration</a:t>
            </a:r>
          </a:p>
          <a:p>
            <a:pPr lvl="1"/>
            <a:r>
              <a:rPr lang="en-US" dirty="0" smtClean="0"/>
              <a:t>Complete Document Type &amp; Document Type Group Structure, with Keyword Types</a:t>
            </a:r>
          </a:p>
          <a:p>
            <a:pPr lvl="1"/>
            <a:r>
              <a:rPr lang="en-US" dirty="0" smtClean="0"/>
              <a:t>Complete User &amp; User Groups </a:t>
            </a:r>
            <a:r>
              <a:rPr lang="en-US" dirty="0"/>
              <a:t>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32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OnBase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Enterprise Content Services </a:t>
            </a:r>
            <a:r>
              <a:rPr lang="en-US" sz="2800" dirty="0" smtClean="0">
                <a:hlinkClick r:id="rId3"/>
              </a:rPr>
              <a:t>–</a:t>
            </a:r>
            <a:r>
              <a:rPr lang="en-US" sz="2800" dirty="0" smtClean="0">
                <a:hlinkClick r:id="rId2"/>
              </a:rPr>
              <a:t> OnBase</a:t>
            </a:r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New Customer Information</a:t>
            </a:r>
            <a:endParaRPr lang="en-US" sz="2800" dirty="0" smtClean="0">
              <a:hlinkClick r:id="rId3"/>
            </a:endParaRPr>
          </a:p>
          <a:p>
            <a:r>
              <a:rPr lang="en-US" sz="2800" dirty="0" smtClean="0">
                <a:hlinkClick r:id="rId3"/>
              </a:rPr>
              <a:t>OnBase </a:t>
            </a:r>
            <a:r>
              <a:rPr lang="en-US" sz="2800" dirty="0">
                <a:hlinkClick r:id="rId3"/>
              </a:rPr>
              <a:t>Training </a:t>
            </a:r>
            <a:r>
              <a:rPr lang="en-US" sz="2800" dirty="0" smtClean="0">
                <a:hlinkClick r:id="rId3"/>
              </a:rPr>
              <a:t>Page</a:t>
            </a:r>
            <a:endParaRPr lang="en-US" sz="2800" dirty="0" smtClean="0"/>
          </a:p>
          <a:p>
            <a:r>
              <a:rPr lang="en-US" sz="2800" dirty="0" smtClean="0">
                <a:hlinkClick r:id="rId5"/>
              </a:rPr>
              <a:t>OnBase Technical Support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>
                <a:hlinkClick r:id="rId6"/>
              </a:rPr>
              <a:t>OnBase Certified Department </a:t>
            </a:r>
            <a:r>
              <a:rPr lang="en-US" sz="2800" dirty="0" smtClean="0">
                <a:hlinkClick r:id="rId6"/>
              </a:rPr>
              <a:t>Administrators</a:t>
            </a:r>
            <a:endParaRPr lang="en-US" sz="2800" dirty="0" smtClean="0"/>
          </a:p>
          <a:p>
            <a:r>
              <a:rPr lang="en-US" sz="2800" dirty="0">
                <a:hlinkClick r:id="rId7"/>
              </a:rPr>
              <a:t>Enterprise Content Services Advisory Committee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624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qu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53" y="0"/>
            <a:ext cx="5966647" cy="596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943" y="2763591"/>
            <a:ext cx="7772400" cy="136207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0CEC8-414C-449C-AE08-908E4EB6189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Enterprise Content </a:t>
            </a:r>
            <a:r>
              <a:rPr lang="en-US" dirty="0" smtClean="0"/>
              <a:t>Services?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1F1EA8-5E80-49D3-8ADA-71A565AC67B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/>
              <a:t>Enterprise Content </a:t>
            </a:r>
            <a:r>
              <a:rPr lang="en-US" dirty="0" smtClean="0"/>
              <a:t>Services?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65938" cy="417512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A fully integrated Content Services solution which lowers costs, speeds access to the information your organization needs to be productive and minimizes your compliance and eDiscovery risks.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01966" y="1600200"/>
            <a:ext cx="4784834" cy="4130675"/>
          </a:xfrm>
        </p:spPr>
        <p:txBody>
          <a:bodyPr/>
          <a:lstStyle/>
          <a:p>
            <a:pPr lvl="0"/>
            <a:r>
              <a:rPr lang="en-US" sz="2200" dirty="0"/>
              <a:t>Maintain copies of your most critical business documents in a high-capacity, high-availability electronic document repository</a:t>
            </a:r>
          </a:p>
          <a:p>
            <a:pPr lvl="0"/>
            <a:r>
              <a:rPr lang="en-US" sz="2200" dirty="0"/>
              <a:t>Intelligently manage records throughout their entire </a:t>
            </a:r>
            <a:r>
              <a:rPr lang="en-US" sz="2200" dirty="0" smtClean="0"/>
              <a:t>lifecycle – from </a:t>
            </a:r>
            <a:r>
              <a:rPr lang="en-US" sz="2200" dirty="0"/>
              <a:t>inception to destruction</a:t>
            </a:r>
          </a:p>
          <a:p>
            <a:r>
              <a:rPr lang="en-US" sz="2200" dirty="0"/>
              <a:t>Data can flow across the various organizations to promote efficient and consistent business </a:t>
            </a:r>
            <a:r>
              <a:rPr lang="en-US" sz="2200" dirty="0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0195" y="1574213"/>
            <a:ext cx="7796463" cy="1414684"/>
            <a:chOff x="914400" y="2622882"/>
            <a:chExt cx="10395284" cy="18862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" t="21052" r="7153" b="57427"/>
            <a:stretch/>
          </p:blipFill>
          <p:spPr>
            <a:xfrm>
              <a:off x="914400" y="2622882"/>
              <a:ext cx="10395284" cy="14758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14400" y="4090602"/>
              <a:ext cx="137159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Capture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11119" y="4098758"/>
              <a:ext cx="137159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Manage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07839" y="4098758"/>
              <a:ext cx="137159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Access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29821" y="4081734"/>
              <a:ext cx="150266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Integrate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54196" y="4089534"/>
              <a:ext cx="1499935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Measure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81919" y="4081732"/>
              <a:ext cx="137159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Store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9972" y="2976663"/>
            <a:ext cx="1136988" cy="2685351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 smtClean="0"/>
              <a:t>Paper, Fax, Email &amp; any other content</a:t>
            </a:r>
            <a:endParaRPr lang="en-US" sz="1200" dirty="0"/>
          </a:p>
          <a:p>
            <a:pPr>
              <a:spcAft>
                <a:spcPts val="1200"/>
              </a:spcAft>
            </a:pPr>
            <a:r>
              <a:rPr lang="en-US" sz="1200" dirty="0" smtClean="0"/>
              <a:t>Automated data entry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OCR</a:t>
            </a:r>
            <a:endParaRPr lang="en-US" sz="1200" dirty="0"/>
          </a:p>
          <a:p>
            <a:pPr>
              <a:spcAft>
                <a:spcPts val="1200"/>
              </a:spcAft>
            </a:pPr>
            <a:r>
              <a:rPr lang="en-US" sz="1200" dirty="0" smtClean="0"/>
              <a:t>E-Forms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Digital Signatures</a:t>
            </a:r>
            <a:endParaRPr lang="en-US" sz="1200" dirty="0"/>
          </a:p>
          <a:p>
            <a:pPr>
              <a:spcAft>
                <a:spcPts val="1200"/>
              </a:spcAft>
            </a:pPr>
            <a:r>
              <a:rPr lang="en-US" sz="1200" dirty="0" smtClean="0"/>
              <a:t>Bulk imports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107511" y="2976664"/>
            <a:ext cx="1148616" cy="283923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 smtClean="0"/>
              <a:t>Workflows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Automated decisions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Manual reviews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Parallel Processing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Rules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Notifications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Tasks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55050" y="2976664"/>
            <a:ext cx="1300645" cy="126957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/>
              <a:t>Web </a:t>
            </a:r>
            <a:r>
              <a:rPr lang="en-US" sz="1200" dirty="0" smtClean="0"/>
              <a:t>client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Windows clients</a:t>
            </a:r>
          </a:p>
          <a:p>
            <a:pPr>
              <a:spcAft>
                <a:spcPts val="1200"/>
              </a:spcAft>
            </a:pPr>
            <a:r>
              <a:rPr lang="en-US" sz="1200" dirty="0"/>
              <a:t>Office </a:t>
            </a:r>
            <a:r>
              <a:rPr lang="en-US" sz="1200" dirty="0" smtClean="0"/>
              <a:t>Integration</a:t>
            </a:r>
          </a:p>
          <a:p>
            <a:pPr>
              <a:spcAft>
                <a:spcPts val="1200"/>
              </a:spcAft>
            </a:pPr>
            <a:r>
              <a:rPr lang="en-US" sz="1200" dirty="0"/>
              <a:t>Full Text </a:t>
            </a:r>
            <a:r>
              <a:rPr lang="en-US" sz="1200" dirty="0" smtClean="0"/>
              <a:t>Search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764805" y="2976664"/>
            <a:ext cx="1197762" cy="1731243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 smtClean="0"/>
              <a:t>Portal</a:t>
            </a:r>
          </a:p>
          <a:p>
            <a:pPr>
              <a:spcAft>
                <a:spcPts val="0"/>
              </a:spcAft>
            </a:pPr>
            <a:endParaRPr lang="en-US" sz="1200" dirty="0" smtClean="0"/>
          </a:p>
          <a:p>
            <a:pPr>
              <a:spcAft>
                <a:spcPts val="0"/>
              </a:spcAft>
            </a:pPr>
            <a:r>
              <a:rPr lang="en-US" sz="1200" dirty="0" smtClean="0"/>
              <a:t>ICS</a:t>
            </a:r>
          </a:p>
          <a:p>
            <a:pPr>
              <a:spcAft>
                <a:spcPts val="0"/>
              </a:spcAft>
            </a:pPr>
            <a:endParaRPr lang="en-US" sz="1200" dirty="0"/>
          </a:p>
          <a:p>
            <a:pPr>
              <a:spcAft>
                <a:spcPts val="0"/>
              </a:spcAft>
            </a:pPr>
            <a:r>
              <a:rPr lang="en-US" sz="1200" dirty="0" smtClean="0"/>
              <a:t>FIN</a:t>
            </a:r>
          </a:p>
          <a:p>
            <a:pPr>
              <a:spcAft>
                <a:spcPts val="0"/>
              </a:spcAft>
            </a:pPr>
            <a:endParaRPr lang="en-US" sz="1200" dirty="0"/>
          </a:p>
          <a:p>
            <a:pPr>
              <a:spcAft>
                <a:spcPts val="0"/>
              </a:spcAft>
            </a:pPr>
            <a:r>
              <a:rPr lang="en-US" sz="1200" dirty="0" smtClean="0"/>
              <a:t>HCM</a:t>
            </a:r>
          </a:p>
          <a:p>
            <a:pPr>
              <a:spcAft>
                <a:spcPts val="0"/>
              </a:spcAft>
            </a:pPr>
            <a:endParaRPr lang="en-US" sz="1200" dirty="0" smtClean="0"/>
          </a:p>
          <a:p>
            <a:pPr>
              <a:spcAft>
                <a:spcPts val="0"/>
              </a:spcAft>
            </a:pPr>
            <a:r>
              <a:rPr lang="en-US" sz="1200" dirty="0" smtClean="0"/>
              <a:t>DocuSign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14863" y="2976665"/>
            <a:ext cx="1160217" cy="179279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 smtClean="0"/>
              <a:t>Reporting Dashboards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Workflow</a:t>
            </a:r>
            <a:endParaRPr lang="en-US" sz="1200" dirty="0"/>
          </a:p>
          <a:p>
            <a:pPr>
              <a:spcAft>
                <a:spcPts val="1200"/>
              </a:spcAft>
            </a:pPr>
            <a:r>
              <a:rPr lang="en-US" sz="1200" dirty="0" smtClean="0"/>
              <a:t>Inventory</a:t>
            </a:r>
            <a:endParaRPr lang="en-US" sz="1200" dirty="0"/>
          </a:p>
          <a:p>
            <a:pPr>
              <a:spcAft>
                <a:spcPts val="1200"/>
              </a:spcAft>
            </a:pPr>
            <a:r>
              <a:rPr lang="en-US" sz="1200" dirty="0" smtClean="0"/>
              <a:t>Exceptions 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Productivity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497668" y="2976665"/>
            <a:ext cx="1123435" cy="1485022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 smtClean="0"/>
              <a:t>Encrypted &amp; secured</a:t>
            </a:r>
            <a:endParaRPr lang="en-US" sz="1200" dirty="0"/>
          </a:p>
          <a:p>
            <a:pPr>
              <a:spcAft>
                <a:spcPts val="1200"/>
              </a:spcAft>
            </a:pPr>
            <a:r>
              <a:rPr lang="en-US" sz="1200" dirty="0" smtClean="0"/>
              <a:t>Records Management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Retention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4402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 Cases - Store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Permanent Record Cards (PRC):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00" dirty="0"/>
              <a:t>PRCs contain all historical student class and grade information from the University’s founding until 1988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Admissions Processing: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00" dirty="0"/>
              <a:t>Transcripts, applications, appeals, resumes and loose credentials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Financial Aid: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00" dirty="0"/>
              <a:t>Tax data and verification data for applicants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Veteran's Affairs: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00" dirty="0"/>
              <a:t>Selective Service and DD214 content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Advancement Office: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00" dirty="0"/>
              <a:t>Gifts Processing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Anschutz Medical Campus, School of Medicine: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700" dirty="0"/>
              <a:t>Faculty personnel files</a:t>
            </a:r>
          </a:p>
          <a:p>
            <a:r>
              <a:rPr lang="en-US" sz="2200" dirty="0" smtClean="0"/>
              <a:t>School of Education </a:t>
            </a:r>
            <a:r>
              <a:rPr lang="en-US" sz="2200" dirty="0"/>
              <a:t>and Human </a:t>
            </a:r>
            <a:r>
              <a:rPr lang="en-US" sz="2200" dirty="0" smtClean="0"/>
              <a:t>Development</a:t>
            </a:r>
          </a:p>
          <a:p>
            <a:pPr lvl="1"/>
            <a:r>
              <a:rPr lang="en-US" sz="1700" dirty="0" smtClean="0"/>
              <a:t>Advising and Graduate program forms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FC9BF-B2F1-429C-9CBF-837E8681BD4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2304</Words>
  <Application>Microsoft Office PowerPoint</Application>
  <PresentationFormat>On-screen Show (4:3)</PresentationFormat>
  <Paragraphs>594</Paragraphs>
  <Slides>54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Roboto-Regular</vt:lpstr>
      <vt:lpstr>Office Theme</vt:lpstr>
      <vt:lpstr>Enterprise Content Services</vt:lpstr>
      <vt:lpstr>Topics</vt:lpstr>
      <vt:lpstr>Service Overview</vt:lpstr>
      <vt:lpstr>Service Overview</vt:lpstr>
      <vt:lpstr>Service Overview, cont.</vt:lpstr>
      <vt:lpstr>What is Enterprise Content Services?</vt:lpstr>
      <vt:lpstr>What is Enterprise Content Services?</vt:lpstr>
      <vt:lpstr>Core Functions</vt:lpstr>
      <vt:lpstr>Example Use Cases - Store</vt:lpstr>
      <vt:lpstr>Example Use Case - Tuition Benefit Process</vt:lpstr>
      <vt:lpstr>Collaboration</vt:lpstr>
      <vt:lpstr>Metrics</vt:lpstr>
      <vt:lpstr> Architecture &amp; Infrastructure</vt:lpstr>
      <vt:lpstr>OnBase Architecture</vt:lpstr>
      <vt:lpstr>OnBase Architecture, cont.</vt:lpstr>
      <vt:lpstr>PowerPoint Presentation</vt:lpstr>
      <vt:lpstr>ONBASE CLIENTS</vt:lpstr>
      <vt:lpstr>Two Clients</vt:lpstr>
      <vt:lpstr>High-Level Client Functionality Comparison</vt:lpstr>
      <vt:lpstr>OnBase Clients - Web Client</vt:lpstr>
      <vt:lpstr>Clients - Web Client</vt:lpstr>
      <vt:lpstr>OnBase Clients - Unity Clients</vt:lpstr>
      <vt:lpstr>OnBase Clients - Unity Client</vt:lpstr>
      <vt:lpstr>OnBase Office Integrations</vt:lpstr>
      <vt:lpstr>ONBASE CONFIGURATION</vt:lpstr>
      <vt:lpstr>OnBase Configuration</vt:lpstr>
      <vt:lpstr>OnBase Naming Conventions</vt:lpstr>
      <vt:lpstr>OnBase Naming Conventions</vt:lpstr>
      <vt:lpstr>OnBase Naming Conventions</vt:lpstr>
      <vt:lpstr>OnBase Naming Conventions</vt:lpstr>
      <vt:lpstr>Document Types</vt:lpstr>
      <vt:lpstr>Document Type Groups</vt:lpstr>
      <vt:lpstr>Document Type Groups</vt:lpstr>
      <vt:lpstr>Keyword Types</vt:lpstr>
      <vt:lpstr>Keyword Types</vt:lpstr>
      <vt:lpstr>Keyword Type Groups</vt:lpstr>
      <vt:lpstr>Keyword Type Groups</vt:lpstr>
      <vt:lpstr>Keyword Type Groups, cont.</vt:lpstr>
      <vt:lpstr>Keyword Type Groups, cont.</vt:lpstr>
      <vt:lpstr>Keyword Type Groups, cont.</vt:lpstr>
      <vt:lpstr>Multi-Instance Keyword Type Groups</vt:lpstr>
      <vt:lpstr>Document Types and Keywords</vt:lpstr>
      <vt:lpstr>ONBASE SECURITY</vt:lpstr>
      <vt:lpstr>OnBase Security Basics</vt:lpstr>
      <vt:lpstr>OnBase Functional Security</vt:lpstr>
      <vt:lpstr>OnBase Functional Security</vt:lpstr>
      <vt:lpstr>OnBase Functional Security</vt:lpstr>
      <vt:lpstr>OnBase Document Type Access</vt:lpstr>
      <vt:lpstr>OnBase Document Type Access</vt:lpstr>
      <vt:lpstr>Other OnBase Access</vt:lpstr>
      <vt:lpstr>OnBase Security Example</vt:lpstr>
      <vt:lpstr>OnBase Next Steps</vt:lpstr>
      <vt:lpstr>OnBase Resources</vt:lpstr>
      <vt:lpstr>Questions?</vt:lpstr>
    </vt:vector>
  </TitlesOfParts>
  <Company>University of Colorado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University Communications</dc:creator>
  <cp:lastModifiedBy>Larissa Armand</cp:lastModifiedBy>
  <cp:revision>366</cp:revision>
  <dcterms:created xsi:type="dcterms:W3CDTF">2011-01-12T21:29:23Z</dcterms:created>
  <dcterms:modified xsi:type="dcterms:W3CDTF">2019-06-17T17:12:51Z</dcterms:modified>
</cp:coreProperties>
</file>